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9" r:id="rId6"/>
    <p:sldId id="260" r:id="rId7"/>
    <p:sldId id="261" r:id="rId8"/>
    <p:sldId id="262" r:id="rId9"/>
    <p:sldId id="263" r:id="rId10"/>
    <p:sldId id="264" r:id="rId11"/>
    <p:sldId id="265"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BC5C"/>
    <a:srgbClr val="D96E48"/>
    <a:srgbClr val="5D99D2"/>
    <a:srgbClr val="7EB986"/>
    <a:srgbClr val="4A3358"/>
    <a:srgbClr val="DF9551"/>
    <a:srgbClr val="48A780"/>
    <a:srgbClr val="004052"/>
    <a:srgbClr val="EBF2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782C3D-11CA-6944-AC6F-FC190800EB20}" v="1" dt="2025-07-07T11:20:40.3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32"/>
    <p:restoredTop sz="94654"/>
  </p:normalViewPr>
  <p:slideViewPr>
    <p:cSldViewPr snapToGrid="0">
      <p:cViewPr varScale="1">
        <p:scale>
          <a:sx n="108" d="100"/>
          <a:sy n="108" d="100"/>
        </p:scale>
        <p:origin x="664"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 Frank" userId="a137e229-6315-41f2-bdd9-b6f918b053f2" providerId="ADAL" clId="{C7782C3D-11CA-6944-AC6F-FC190800EB20}"/>
    <pc:docChg chg="modSld">
      <pc:chgData name="Laura Frank" userId="a137e229-6315-41f2-bdd9-b6f918b053f2" providerId="ADAL" clId="{C7782C3D-11CA-6944-AC6F-FC190800EB20}" dt="2025-07-07T11:21:30.796" v="14" actId="20577"/>
      <pc:docMkLst>
        <pc:docMk/>
      </pc:docMkLst>
      <pc:sldChg chg="modSp mod">
        <pc:chgData name="Laura Frank" userId="a137e229-6315-41f2-bdd9-b6f918b053f2" providerId="ADAL" clId="{C7782C3D-11CA-6944-AC6F-FC190800EB20}" dt="2025-07-07T11:21:30.796" v="14" actId="20577"/>
        <pc:sldMkLst>
          <pc:docMk/>
          <pc:sldMk cId="1698218543" sldId="259"/>
        </pc:sldMkLst>
        <pc:spChg chg="mod">
          <ac:chgData name="Laura Frank" userId="a137e229-6315-41f2-bdd9-b6f918b053f2" providerId="ADAL" clId="{C7782C3D-11CA-6944-AC6F-FC190800EB20}" dt="2025-07-07T11:21:30.796" v="14" actId="20577"/>
          <ac:spMkLst>
            <pc:docMk/>
            <pc:sldMk cId="1698218543" sldId="259"/>
            <ac:spMk id="8" creationId="{3ED855EB-B1B9-FBB5-9E83-825E343B033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946A2-79DF-46CB-0C6E-AEF89115479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CEAC89F-2D72-F732-D05C-F1D3D796EF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36C594F-5529-5C3C-7826-D02C563C9D38}"/>
              </a:ext>
            </a:extLst>
          </p:cNvPr>
          <p:cNvSpPr>
            <a:spLocks noGrp="1"/>
          </p:cNvSpPr>
          <p:nvPr>
            <p:ph type="dt" sz="half" idx="10"/>
          </p:nvPr>
        </p:nvSpPr>
        <p:spPr/>
        <p:txBody>
          <a:bodyPr/>
          <a:lstStyle/>
          <a:p>
            <a:fld id="{879AF111-1993-8B49-8853-55A6768012E8}" type="datetimeFigureOut">
              <a:rPr lang="en-US" smtClean="0"/>
              <a:t>7/7/25</a:t>
            </a:fld>
            <a:endParaRPr lang="en-US"/>
          </a:p>
        </p:txBody>
      </p:sp>
      <p:sp>
        <p:nvSpPr>
          <p:cNvPr id="5" name="Footer Placeholder 4">
            <a:extLst>
              <a:ext uri="{FF2B5EF4-FFF2-40B4-BE49-F238E27FC236}">
                <a16:creationId xmlns:a16="http://schemas.microsoft.com/office/drawing/2014/main" id="{A3A126D5-86CE-2F95-2AA5-E2C99CED03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BC0920-9D9B-9D57-9BB5-7C18ADDF764D}"/>
              </a:ext>
            </a:extLst>
          </p:cNvPr>
          <p:cNvSpPr>
            <a:spLocks noGrp="1"/>
          </p:cNvSpPr>
          <p:nvPr>
            <p:ph type="sldNum" sz="quarter" idx="12"/>
          </p:nvPr>
        </p:nvSpPr>
        <p:spPr/>
        <p:txBody>
          <a:bodyPr/>
          <a:lstStyle/>
          <a:p>
            <a:fld id="{F0681217-E72E-1B4E-89D6-349C79609A85}" type="slidenum">
              <a:rPr lang="en-US" smtClean="0"/>
              <a:t>‹#›</a:t>
            </a:fld>
            <a:endParaRPr lang="en-US"/>
          </a:p>
        </p:txBody>
      </p:sp>
    </p:spTree>
    <p:extLst>
      <p:ext uri="{BB962C8B-B14F-4D97-AF65-F5344CB8AC3E}">
        <p14:creationId xmlns:p14="http://schemas.microsoft.com/office/powerpoint/2010/main" val="1399158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7C421-4897-D4C3-58BE-56DE8350A0B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6D8D65D-74DA-98B7-036A-E9F3A6BF861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9FE8CB7-E73B-33D0-61CC-CB6469AD9A9C}"/>
              </a:ext>
            </a:extLst>
          </p:cNvPr>
          <p:cNvSpPr>
            <a:spLocks noGrp="1"/>
          </p:cNvSpPr>
          <p:nvPr>
            <p:ph type="dt" sz="half" idx="10"/>
          </p:nvPr>
        </p:nvSpPr>
        <p:spPr/>
        <p:txBody>
          <a:bodyPr/>
          <a:lstStyle/>
          <a:p>
            <a:fld id="{879AF111-1993-8B49-8853-55A6768012E8}" type="datetimeFigureOut">
              <a:rPr lang="en-US" smtClean="0"/>
              <a:t>7/7/25</a:t>
            </a:fld>
            <a:endParaRPr lang="en-US"/>
          </a:p>
        </p:txBody>
      </p:sp>
      <p:sp>
        <p:nvSpPr>
          <p:cNvPr id="5" name="Footer Placeholder 4">
            <a:extLst>
              <a:ext uri="{FF2B5EF4-FFF2-40B4-BE49-F238E27FC236}">
                <a16:creationId xmlns:a16="http://schemas.microsoft.com/office/drawing/2014/main" id="{213C7358-4CE9-FF2E-AD87-8B7FE300E1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199373-8560-8AD2-A9E4-DAA7E5F6C551}"/>
              </a:ext>
            </a:extLst>
          </p:cNvPr>
          <p:cNvSpPr>
            <a:spLocks noGrp="1"/>
          </p:cNvSpPr>
          <p:nvPr>
            <p:ph type="sldNum" sz="quarter" idx="12"/>
          </p:nvPr>
        </p:nvSpPr>
        <p:spPr/>
        <p:txBody>
          <a:bodyPr/>
          <a:lstStyle/>
          <a:p>
            <a:fld id="{F0681217-E72E-1B4E-89D6-349C79609A85}" type="slidenum">
              <a:rPr lang="en-US" smtClean="0"/>
              <a:t>‹#›</a:t>
            </a:fld>
            <a:endParaRPr lang="en-US"/>
          </a:p>
        </p:txBody>
      </p:sp>
    </p:spTree>
    <p:extLst>
      <p:ext uri="{BB962C8B-B14F-4D97-AF65-F5344CB8AC3E}">
        <p14:creationId xmlns:p14="http://schemas.microsoft.com/office/powerpoint/2010/main" val="4049655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0BF21-EA37-D88E-CB6B-BFB1BA2E798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6E0A26F-2F9B-BED5-EC85-8965298354F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74703E0-97D9-3F96-F4F6-F17A9DF2BD01}"/>
              </a:ext>
            </a:extLst>
          </p:cNvPr>
          <p:cNvSpPr>
            <a:spLocks noGrp="1"/>
          </p:cNvSpPr>
          <p:nvPr>
            <p:ph type="dt" sz="half" idx="10"/>
          </p:nvPr>
        </p:nvSpPr>
        <p:spPr/>
        <p:txBody>
          <a:bodyPr/>
          <a:lstStyle/>
          <a:p>
            <a:fld id="{879AF111-1993-8B49-8853-55A6768012E8}" type="datetimeFigureOut">
              <a:rPr lang="en-US" smtClean="0"/>
              <a:t>7/7/25</a:t>
            </a:fld>
            <a:endParaRPr lang="en-US"/>
          </a:p>
        </p:txBody>
      </p:sp>
      <p:sp>
        <p:nvSpPr>
          <p:cNvPr id="5" name="Footer Placeholder 4">
            <a:extLst>
              <a:ext uri="{FF2B5EF4-FFF2-40B4-BE49-F238E27FC236}">
                <a16:creationId xmlns:a16="http://schemas.microsoft.com/office/drawing/2014/main" id="{D83F5288-2F7D-0C55-DF17-24A71731E1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E7E2C8-933E-70CD-E29C-8895738ABE06}"/>
              </a:ext>
            </a:extLst>
          </p:cNvPr>
          <p:cNvSpPr>
            <a:spLocks noGrp="1"/>
          </p:cNvSpPr>
          <p:nvPr>
            <p:ph type="sldNum" sz="quarter" idx="12"/>
          </p:nvPr>
        </p:nvSpPr>
        <p:spPr/>
        <p:txBody>
          <a:bodyPr/>
          <a:lstStyle/>
          <a:p>
            <a:fld id="{F0681217-E72E-1B4E-89D6-349C79609A85}" type="slidenum">
              <a:rPr lang="en-US" smtClean="0"/>
              <a:t>‹#›</a:t>
            </a:fld>
            <a:endParaRPr lang="en-US"/>
          </a:p>
        </p:txBody>
      </p:sp>
    </p:spTree>
    <p:extLst>
      <p:ext uri="{BB962C8B-B14F-4D97-AF65-F5344CB8AC3E}">
        <p14:creationId xmlns:p14="http://schemas.microsoft.com/office/powerpoint/2010/main" val="3127229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9D38B-1AF0-A215-C3E7-0A53D6C675A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EB18796-732C-BC2C-4248-59836CE616F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A2AA0057-81EC-E217-6805-8DADB4B7C4B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056259F-C682-E34C-979A-9CE05CEAD1A7}"/>
              </a:ext>
            </a:extLst>
          </p:cNvPr>
          <p:cNvSpPr>
            <a:spLocks noGrp="1"/>
          </p:cNvSpPr>
          <p:nvPr>
            <p:ph type="dt" sz="half" idx="10"/>
          </p:nvPr>
        </p:nvSpPr>
        <p:spPr/>
        <p:txBody>
          <a:bodyPr/>
          <a:lstStyle/>
          <a:p>
            <a:fld id="{879AF111-1993-8B49-8853-55A6768012E8}" type="datetimeFigureOut">
              <a:rPr lang="en-US" smtClean="0"/>
              <a:t>7/7/25</a:t>
            </a:fld>
            <a:endParaRPr lang="en-US"/>
          </a:p>
        </p:txBody>
      </p:sp>
      <p:sp>
        <p:nvSpPr>
          <p:cNvPr id="6" name="Footer Placeholder 5">
            <a:extLst>
              <a:ext uri="{FF2B5EF4-FFF2-40B4-BE49-F238E27FC236}">
                <a16:creationId xmlns:a16="http://schemas.microsoft.com/office/drawing/2014/main" id="{01878E4C-138E-2B57-5039-DEEB4F6C69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6922E4-DEFD-B7BB-383C-6CE4B9D21296}"/>
              </a:ext>
            </a:extLst>
          </p:cNvPr>
          <p:cNvSpPr>
            <a:spLocks noGrp="1"/>
          </p:cNvSpPr>
          <p:nvPr>
            <p:ph type="sldNum" sz="quarter" idx="12"/>
          </p:nvPr>
        </p:nvSpPr>
        <p:spPr/>
        <p:txBody>
          <a:bodyPr/>
          <a:lstStyle/>
          <a:p>
            <a:fld id="{F0681217-E72E-1B4E-89D6-349C79609A85}" type="slidenum">
              <a:rPr lang="en-US" smtClean="0"/>
              <a:t>‹#›</a:t>
            </a:fld>
            <a:endParaRPr lang="en-US"/>
          </a:p>
        </p:txBody>
      </p:sp>
    </p:spTree>
    <p:extLst>
      <p:ext uri="{BB962C8B-B14F-4D97-AF65-F5344CB8AC3E}">
        <p14:creationId xmlns:p14="http://schemas.microsoft.com/office/powerpoint/2010/main" val="4009709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DCD55-EA5E-0785-3C8C-BF271865FAE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F2ABBA3-C9CF-3234-36B5-077D854884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5B560A3-8B27-0220-CB36-4FAF510BDF0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7EB227A8-7760-BFD0-3658-56293DB434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D080A64-3738-8249-0B50-061E9BE9BA4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9E10055-09F0-57E2-5677-B10768B0C1B3}"/>
              </a:ext>
            </a:extLst>
          </p:cNvPr>
          <p:cNvSpPr>
            <a:spLocks noGrp="1"/>
          </p:cNvSpPr>
          <p:nvPr>
            <p:ph type="dt" sz="half" idx="10"/>
          </p:nvPr>
        </p:nvSpPr>
        <p:spPr/>
        <p:txBody>
          <a:bodyPr/>
          <a:lstStyle/>
          <a:p>
            <a:fld id="{879AF111-1993-8B49-8853-55A6768012E8}" type="datetimeFigureOut">
              <a:rPr lang="en-US" smtClean="0"/>
              <a:t>7/7/25</a:t>
            </a:fld>
            <a:endParaRPr lang="en-US"/>
          </a:p>
        </p:txBody>
      </p:sp>
      <p:sp>
        <p:nvSpPr>
          <p:cNvPr id="8" name="Footer Placeholder 7">
            <a:extLst>
              <a:ext uri="{FF2B5EF4-FFF2-40B4-BE49-F238E27FC236}">
                <a16:creationId xmlns:a16="http://schemas.microsoft.com/office/drawing/2014/main" id="{874AE9E4-4253-1690-4B79-517F9BCF2BC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FF2EE74-F404-20AB-05C7-4187DFEB4ABE}"/>
              </a:ext>
            </a:extLst>
          </p:cNvPr>
          <p:cNvSpPr>
            <a:spLocks noGrp="1"/>
          </p:cNvSpPr>
          <p:nvPr>
            <p:ph type="sldNum" sz="quarter" idx="12"/>
          </p:nvPr>
        </p:nvSpPr>
        <p:spPr/>
        <p:txBody>
          <a:bodyPr/>
          <a:lstStyle/>
          <a:p>
            <a:fld id="{F0681217-E72E-1B4E-89D6-349C79609A85}" type="slidenum">
              <a:rPr lang="en-US" smtClean="0"/>
              <a:t>‹#›</a:t>
            </a:fld>
            <a:endParaRPr lang="en-US"/>
          </a:p>
        </p:txBody>
      </p:sp>
    </p:spTree>
    <p:extLst>
      <p:ext uri="{BB962C8B-B14F-4D97-AF65-F5344CB8AC3E}">
        <p14:creationId xmlns:p14="http://schemas.microsoft.com/office/powerpoint/2010/main" val="4144995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FDD38-7551-4557-E784-CCF11657D7B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256E369-6AA5-B1C8-9DA6-05F04D0C7076}"/>
              </a:ext>
            </a:extLst>
          </p:cNvPr>
          <p:cNvSpPr>
            <a:spLocks noGrp="1"/>
          </p:cNvSpPr>
          <p:nvPr>
            <p:ph type="dt" sz="half" idx="10"/>
          </p:nvPr>
        </p:nvSpPr>
        <p:spPr/>
        <p:txBody>
          <a:bodyPr/>
          <a:lstStyle/>
          <a:p>
            <a:fld id="{879AF111-1993-8B49-8853-55A6768012E8}" type="datetimeFigureOut">
              <a:rPr lang="en-US" smtClean="0"/>
              <a:t>7/7/25</a:t>
            </a:fld>
            <a:endParaRPr lang="en-US"/>
          </a:p>
        </p:txBody>
      </p:sp>
      <p:sp>
        <p:nvSpPr>
          <p:cNvPr id="4" name="Footer Placeholder 3">
            <a:extLst>
              <a:ext uri="{FF2B5EF4-FFF2-40B4-BE49-F238E27FC236}">
                <a16:creationId xmlns:a16="http://schemas.microsoft.com/office/drawing/2014/main" id="{997A191B-E6C6-4F19-88EF-7A9C5C52FEE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49FAEE-5A52-89F2-02E3-0887E456448E}"/>
              </a:ext>
            </a:extLst>
          </p:cNvPr>
          <p:cNvSpPr>
            <a:spLocks noGrp="1"/>
          </p:cNvSpPr>
          <p:nvPr>
            <p:ph type="sldNum" sz="quarter" idx="12"/>
          </p:nvPr>
        </p:nvSpPr>
        <p:spPr/>
        <p:txBody>
          <a:bodyPr/>
          <a:lstStyle/>
          <a:p>
            <a:fld id="{F0681217-E72E-1B4E-89D6-349C79609A85}" type="slidenum">
              <a:rPr lang="en-US" smtClean="0"/>
              <a:t>‹#›</a:t>
            </a:fld>
            <a:endParaRPr lang="en-US"/>
          </a:p>
        </p:txBody>
      </p:sp>
    </p:spTree>
    <p:extLst>
      <p:ext uri="{BB962C8B-B14F-4D97-AF65-F5344CB8AC3E}">
        <p14:creationId xmlns:p14="http://schemas.microsoft.com/office/powerpoint/2010/main" val="869544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B2FE4A-F617-B165-9F65-AB7636BD32A8}"/>
              </a:ext>
            </a:extLst>
          </p:cNvPr>
          <p:cNvSpPr>
            <a:spLocks noGrp="1"/>
          </p:cNvSpPr>
          <p:nvPr>
            <p:ph type="dt" sz="half" idx="10"/>
          </p:nvPr>
        </p:nvSpPr>
        <p:spPr/>
        <p:txBody>
          <a:bodyPr/>
          <a:lstStyle/>
          <a:p>
            <a:fld id="{879AF111-1993-8B49-8853-55A6768012E8}" type="datetimeFigureOut">
              <a:rPr lang="en-US" smtClean="0"/>
              <a:t>7/7/25</a:t>
            </a:fld>
            <a:endParaRPr lang="en-US"/>
          </a:p>
        </p:txBody>
      </p:sp>
      <p:sp>
        <p:nvSpPr>
          <p:cNvPr id="3" name="Footer Placeholder 2">
            <a:extLst>
              <a:ext uri="{FF2B5EF4-FFF2-40B4-BE49-F238E27FC236}">
                <a16:creationId xmlns:a16="http://schemas.microsoft.com/office/drawing/2014/main" id="{853C982C-6F37-EC86-EC21-EF92807C17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BB0E09E-4261-2BAD-CECB-F4B912EDBDD6}"/>
              </a:ext>
            </a:extLst>
          </p:cNvPr>
          <p:cNvSpPr>
            <a:spLocks noGrp="1"/>
          </p:cNvSpPr>
          <p:nvPr>
            <p:ph type="sldNum" sz="quarter" idx="12"/>
          </p:nvPr>
        </p:nvSpPr>
        <p:spPr/>
        <p:txBody>
          <a:bodyPr/>
          <a:lstStyle/>
          <a:p>
            <a:fld id="{F0681217-E72E-1B4E-89D6-349C79609A85}" type="slidenum">
              <a:rPr lang="en-US" smtClean="0"/>
              <a:t>‹#›</a:t>
            </a:fld>
            <a:endParaRPr lang="en-US"/>
          </a:p>
        </p:txBody>
      </p:sp>
    </p:spTree>
    <p:extLst>
      <p:ext uri="{BB962C8B-B14F-4D97-AF65-F5344CB8AC3E}">
        <p14:creationId xmlns:p14="http://schemas.microsoft.com/office/powerpoint/2010/main" val="4294217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9746D-992B-D15E-F234-FDE6CA65061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EB26C8C-60EC-2A8F-CE41-F208840290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3ECD9AE-08ED-9222-59A1-BEBED8281E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F69101D-6D50-74EF-8283-DD7B5DBF6801}"/>
              </a:ext>
            </a:extLst>
          </p:cNvPr>
          <p:cNvSpPr>
            <a:spLocks noGrp="1"/>
          </p:cNvSpPr>
          <p:nvPr>
            <p:ph type="dt" sz="half" idx="10"/>
          </p:nvPr>
        </p:nvSpPr>
        <p:spPr/>
        <p:txBody>
          <a:bodyPr/>
          <a:lstStyle/>
          <a:p>
            <a:fld id="{879AF111-1993-8B49-8853-55A6768012E8}" type="datetimeFigureOut">
              <a:rPr lang="en-US" smtClean="0"/>
              <a:t>7/7/25</a:t>
            </a:fld>
            <a:endParaRPr lang="en-US"/>
          </a:p>
        </p:txBody>
      </p:sp>
      <p:sp>
        <p:nvSpPr>
          <p:cNvPr id="6" name="Footer Placeholder 5">
            <a:extLst>
              <a:ext uri="{FF2B5EF4-FFF2-40B4-BE49-F238E27FC236}">
                <a16:creationId xmlns:a16="http://schemas.microsoft.com/office/drawing/2014/main" id="{3D45103A-D96B-DD5F-963A-55C9CF416E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4AD29D-FFBC-9790-1920-67A53A431AC9}"/>
              </a:ext>
            </a:extLst>
          </p:cNvPr>
          <p:cNvSpPr>
            <a:spLocks noGrp="1"/>
          </p:cNvSpPr>
          <p:nvPr>
            <p:ph type="sldNum" sz="quarter" idx="12"/>
          </p:nvPr>
        </p:nvSpPr>
        <p:spPr/>
        <p:txBody>
          <a:bodyPr/>
          <a:lstStyle/>
          <a:p>
            <a:fld id="{F0681217-E72E-1B4E-89D6-349C79609A85}" type="slidenum">
              <a:rPr lang="en-US" smtClean="0"/>
              <a:t>‹#›</a:t>
            </a:fld>
            <a:endParaRPr lang="en-US"/>
          </a:p>
        </p:txBody>
      </p:sp>
    </p:spTree>
    <p:extLst>
      <p:ext uri="{BB962C8B-B14F-4D97-AF65-F5344CB8AC3E}">
        <p14:creationId xmlns:p14="http://schemas.microsoft.com/office/powerpoint/2010/main" val="1142552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4D661-52C8-8D0A-AABC-AB5CF476152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3C66B40C-E82B-DA77-3515-537759D99A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452C42B-99F9-E0CD-582F-5B4F5B9AA5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3E14CF8-D752-A172-F100-926DE8403CB1}"/>
              </a:ext>
            </a:extLst>
          </p:cNvPr>
          <p:cNvSpPr>
            <a:spLocks noGrp="1"/>
          </p:cNvSpPr>
          <p:nvPr>
            <p:ph type="dt" sz="half" idx="10"/>
          </p:nvPr>
        </p:nvSpPr>
        <p:spPr/>
        <p:txBody>
          <a:bodyPr/>
          <a:lstStyle/>
          <a:p>
            <a:fld id="{879AF111-1993-8B49-8853-55A6768012E8}" type="datetimeFigureOut">
              <a:rPr lang="en-US" smtClean="0"/>
              <a:t>7/7/25</a:t>
            </a:fld>
            <a:endParaRPr lang="en-US"/>
          </a:p>
        </p:txBody>
      </p:sp>
      <p:sp>
        <p:nvSpPr>
          <p:cNvPr id="6" name="Footer Placeholder 5">
            <a:extLst>
              <a:ext uri="{FF2B5EF4-FFF2-40B4-BE49-F238E27FC236}">
                <a16:creationId xmlns:a16="http://schemas.microsoft.com/office/drawing/2014/main" id="{C4CAE396-8A52-CA17-BDF3-4657E463A3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DEA29B-A9EE-AB70-16FE-0A3AF4A0FA1E}"/>
              </a:ext>
            </a:extLst>
          </p:cNvPr>
          <p:cNvSpPr>
            <a:spLocks noGrp="1"/>
          </p:cNvSpPr>
          <p:nvPr>
            <p:ph type="sldNum" sz="quarter" idx="12"/>
          </p:nvPr>
        </p:nvSpPr>
        <p:spPr/>
        <p:txBody>
          <a:bodyPr/>
          <a:lstStyle/>
          <a:p>
            <a:fld id="{F0681217-E72E-1B4E-89D6-349C79609A85}" type="slidenum">
              <a:rPr lang="en-US" smtClean="0"/>
              <a:t>‹#›</a:t>
            </a:fld>
            <a:endParaRPr lang="en-US"/>
          </a:p>
        </p:txBody>
      </p:sp>
    </p:spTree>
    <p:extLst>
      <p:ext uri="{BB962C8B-B14F-4D97-AF65-F5344CB8AC3E}">
        <p14:creationId xmlns:p14="http://schemas.microsoft.com/office/powerpoint/2010/main" val="3707117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AAA89-02D6-5495-C50E-0E0A21E422F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F4679B0-67C8-0BF3-40F0-D5439771073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29297B5-1848-F58D-C076-1D5E71B646B5}"/>
              </a:ext>
            </a:extLst>
          </p:cNvPr>
          <p:cNvSpPr>
            <a:spLocks noGrp="1"/>
          </p:cNvSpPr>
          <p:nvPr>
            <p:ph type="dt" sz="half" idx="10"/>
          </p:nvPr>
        </p:nvSpPr>
        <p:spPr/>
        <p:txBody>
          <a:bodyPr/>
          <a:lstStyle/>
          <a:p>
            <a:fld id="{879AF111-1993-8B49-8853-55A6768012E8}" type="datetimeFigureOut">
              <a:rPr lang="en-US" smtClean="0"/>
              <a:t>7/7/25</a:t>
            </a:fld>
            <a:endParaRPr lang="en-US"/>
          </a:p>
        </p:txBody>
      </p:sp>
      <p:sp>
        <p:nvSpPr>
          <p:cNvPr id="5" name="Footer Placeholder 4">
            <a:extLst>
              <a:ext uri="{FF2B5EF4-FFF2-40B4-BE49-F238E27FC236}">
                <a16:creationId xmlns:a16="http://schemas.microsoft.com/office/drawing/2014/main" id="{7D4DF55E-0F2C-1089-1F7A-966D1F9D58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B520CC-79DC-F33E-EB8B-F8E2BA0471C2}"/>
              </a:ext>
            </a:extLst>
          </p:cNvPr>
          <p:cNvSpPr>
            <a:spLocks noGrp="1"/>
          </p:cNvSpPr>
          <p:nvPr>
            <p:ph type="sldNum" sz="quarter" idx="12"/>
          </p:nvPr>
        </p:nvSpPr>
        <p:spPr/>
        <p:txBody>
          <a:bodyPr/>
          <a:lstStyle/>
          <a:p>
            <a:fld id="{F0681217-E72E-1B4E-89D6-349C79609A85}" type="slidenum">
              <a:rPr lang="en-US" smtClean="0"/>
              <a:t>‹#›</a:t>
            </a:fld>
            <a:endParaRPr lang="en-US"/>
          </a:p>
        </p:txBody>
      </p:sp>
    </p:spTree>
    <p:extLst>
      <p:ext uri="{BB962C8B-B14F-4D97-AF65-F5344CB8AC3E}">
        <p14:creationId xmlns:p14="http://schemas.microsoft.com/office/powerpoint/2010/main" val="75388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2FD422-3DCC-2980-7C0D-1E7982D9285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672D390-46EB-3E2F-5F42-A371E81FABD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4476149-5137-5BF1-5C94-4E19F2D83C83}"/>
              </a:ext>
            </a:extLst>
          </p:cNvPr>
          <p:cNvSpPr>
            <a:spLocks noGrp="1"/>
          </p:cNvSpPr>
          <p:nvPr>
            <p:ph type="dt" sz="half" idx="10"/>
          </p:nvPr>
        </p:nvSpPr>
        <p:spPr/>
        <p:txBody>
          <a:bodyPr/>
          <a:lstStyle/>
          <a:p>
            <a:fld id="{879AF111-1993-8B49-8853-55A6768012E8}" type="datetimeFigureOut">
              <a:rPr lang="en-US" smtClean="0"/>
              <a:t>7/7/25</a:t>
            </a:fld>
            <a:endParaRPr lang="en-US"/>
          </a:p>
        </p:txBody>
      </p:sp>
      <p:sp>
        <p:nvSpPr>
          <p:cNvPr id="5" name="Footer Placeholder 4">
            <a:extLst>
              <a:ext uri="{FF2B5EF4-FFF2-40B4-BE49-F238E27FC236}">
                <a16:creationId xmlns:a16="http://schemas.microsoft.com/office/drawing/2014/main" id="{BA4C6FED-2A31-35E3-28BE-AA7D536254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EAE84A-BA1F-5134-50B0-7F5F0F03F1D0}"/>
              </a:ext>
            </a:extLst>
          </p:cNvPr>
          <p:cNvSpPr>
            <a:spLocks noGrp="1"/>
          </p:cNvSpPr>
          <p:nvPr>
            <p:ph type="sldNum" sz="quarter" idx="12"/>
          </p:nvPr>
        </p:nvSpPr>
        <p:spPr/>
        <p:txBody>
          <a:bodyPr/>
          <a:lstStyle/>
          <a:p>
            <a:fld id="{F0681217-E72E-1B4E-89D6-349C79609A85}" type="slidenum">
              <a:rPr lang="en-US" smtClean="0"/>
              <a:t>‹#›</a:t>
            </a:fld>
            <a:endParaRPr lang="en-US"/>
          </a:p>
        </p:txBody>
      </p:sp>
    </p:spTree>
    <p:extLst>
      <p:ext uri="{BB962C8B-B14F-4D97-AF65-F5344CB8AC3E}">
        <p14:creationId xmlns:p14="http://schemas.microsoft.com/office/powerpoint/2010/main" val="3952295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2BF7C0-FAE2-124F-BF02-AFB5CDFFC3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5DDA1B-DBFB-BCA6-AFA4-49F001CD27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7DA4EE4-B59A-D66B-4283-620CC66D27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79AF111-1993-8B49-8853-55A6768012E8}" type="datetimeFigureOut">
              <a:rPr lang="en-US" smtClean="0"/>
              <a:t>7/7/25</a:t>
            </a:fld>
            <a:endParaRPr lang="en-US"/>
          </a:p>
        </p:txBody>
      </p:sp>
      <p:sp>
        <p:nvSpPr>
          <p:cNvPr id="5" name="Footer Placeholder 4">
            <a:extLst>
              <a:ext uri="{FF2B5EF4-FFF2-40B4-BE49-F238E27FC236}">
                <a16:creationId xmlns:a16="http://schemas.microsoft.com/office/drawing/2014/main" id="{FEB228BA-F234-B13E-F280-50DE144C6A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84EBFCA-9FD2-BC9C-E191-B01BC38548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0681217-E72E-1B4E-89D6-349C79609A85}" type="slidenum">
              <a:rPr lang="en-US" smtClean="0"/>
              <a:t>‹#›</a:t>
            </a:fld>
            <a:endParaRPr lang="en-US"/>
          </a:p>
        </p:txBody>
      </p:sp>
    </p:spTree>
    <p:extLst>
      <p:ext uri="{BB962C8B-B14F-4D97-AF65-F5344CB8AC3E}">
        <p14:creationId xmlns:p14="http://schemas.microsoft.com/office/powerpoint/2010/main" val="4290493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0" name="Picture 9" descr="A screen shot of a diagram&#10;&#10;AI-generated content may be incorrect.">
            <a:extLst>
              <a:ext uri="{FF2B5EF4-FFF2-40B4-BE49-F238E27FC236}">
                <a16:creationId xmlns:a16="http://schemas.microsoft.com/office/drawing/2014/main" id="{36DCE69F-41FD-A06C-9B61-912449F8CA4E}"/>
              </a:ext>
            </a:extLst>
          </p:cNvPr>
          <p:cNvPicPr>
            <a:picLocks noChangeAspect="1"/>
          </p:cNvPicPr>
          <p:nvPr/>
        </p:nvPicPr>
        <p:blipFill>
          <a:blip r:embed="rId2"/>
          <a:stretch>
            <a:fillRect/>
          </a:stretch>
        </p:blipFill>
        <p:spPr>
          <a:xfrm>
            <a:off x="817874" y="826595"/>
            <a:ext cx="3016331" cy="5204809"/>
          </a:xfrm>
          <a:prstGeom prst="rect">
            <a:avLst/>
          </a:prstGeom>
        </p:spPr>
      </p:pic>
      <p:sp>
        <p:nvSpPr>
          <p:cNvPr id="4" name="TextBox 3">
            <a:extLst>
              <a:ext uri="{FF2B5EF4-FFF2-40B4-BE49-F238E27FC236}">
                <a16:creationId xmlns:a16="http://schemas.microsoft.com/office/drawing/2014/main" id="{8822E942-D4B3-E1BB-2A0B-B72EFBCB5F2B}"/>
              </a:ext>
            </a:extLst>
          </p:cNvPr>
          <p:cNvSpPr txBox="1"/>
          <p:nvPr/>
        </p:nvSpPr>
        <p:spPr>
          <a:xfrm>
            <a:off x="431920" y="2782669"/>
            <a:ext cx="2576946" cy="646331"/>
          </a:xfrm>
          <a:prstGeom prst="rect">
            <a:avLst/>
          </a:prstGeom>
          <a:noFill/>
        </p:spPr>
        <p:txBody>
          <a:bodyPr wrap="square" rtlCol="0">
            <a:spAutoFit/>
          </a:bodyPr>
          <a:lstStyle/>
          <a:p>
            <a:pPr algn="ctr"/>
            <a:r>
              <a:rPr lang="en-US" b="1" dirty="0">
                <a:solidFill>
                  <a:srgbClr val="004052"/>
                </a:solidFill>
              </a:rPr>
              <a:t>INEQE</a:t>
            </a:r>
          </a:p>
          <a:p>
            <a:pPr algn="ctr"/>
            <a:r>
              <a:rPr lang="en-US" b="1" dirty="0">
                <a:solidFill>
                  <a:srgbClr val="004052"/>
                </a:solidFill>
              </a:rPr>
              <a:t>SAFEGUARDING AUDIT</a:t>
            </a:r>
          </a:p>
        </p:txBody>
      </p:sp>
      <p:sp>
        <p:nvSpPr>
          <p:cNvPr id="6" name="TextBox 5">
            <a:extLst>
              <a:ext uri="{FF2B5EF4-FFF2-40B4-BE49-F238E27FC236}">
                <a16:creationId xmlns:a16="http://schemas.microsoft.com/office/drawing/2014/main" id="{2948BEBE-9D2E-C910-2904-C18BBB5034FD}"/>
              </a:ext>
            </a:extLst>
          </p:cNvPr>
          <p:cNvSpPr txBox="1"/>
          <p:nvPr/>
        </p:nvSpPr>
        <p:spPr>
          <a:xfrm>
            <a:off x="431920" y="3429000"/>
            <a:ext cx="2576946" cy="369332"/>
          </a:xfrm>
          <a:prstGeom prst="rect">
            <a:avLst/>
          </a:prstGeom>
          <a:noFill/>
        </p:spPr>
        <p:txBody>
          <a:bodyPr wrap="square" rtlCol="0">
            <a:spAutoFit/>
          </a:bodyPr>
          <a:lstStyle/>
          <a:p>
            <a:pPr algn="ctr"/>
            <a:r>
              <a:rPr lang="en-US" dirty="0">
                <a:solidFill>
                  <a:srgbClr val="004052"/>
                </a:solidFill>
              </a:rPr>
              <a:t>7-minute briefing</a:t>
            </a:r>
          </a:p>
        </p:txBody>
      </p:sp>
      <p:sp>
        <p:nvSpPr>
          <p:cNvPr id="20" name="TextBox 19">
            <a:extLst>
              <a:ext uri="{FF2B5EF4-FFF2-40B4-BE49-F238E27FC236}">
                <a16:creationId xmlns:a16="http://schemas.microsoft.com/office/drawing/2014/main" id="{C2492A2D-42C9-E3C6-07D3-A5AFB8BD5911}"/>
              </a:ext>
            </a:extLst>
          </p:cNvPr>
          <p:cNvSpPr txBox="1"/>
          <p:nvPr/>
        </p:nvSpPr>
        <p:spPr>
          <a:xfrm>
            <a:off x="3195230" y="501068"/>
            <a:ext cx="4258473" cy="523220"/>
          </a:xfrm>
          <a:prstGeom prst="rect">
            <a:avLst/>
          </a:prstGeom>
          <a:noFill/>
        </p:spPr>
        <p:txBody>
          <a:bodyPr wrap="none" rtlCol="0">
            <a:spAutoFit/>
          </a:bodyPr>
          <a:lstStyle/>
          <a:p>
            <a:r>
              <a:rPr lang="en-US" sz="2800" b="1" dirty="0">
                <a:solidFill>
                  <a:srgbClr val="48A780"/>
                </a:solidFill>
              </a:rPr>
              <a:t>What is the INEQE Audit?</a:t>
            </a:r>
          </a:p>
        </p:txBody>
      </p:sp>
      <p:sp>
        <p:nvSpPr>
          <p:cNvPr id="21" name="TextBox 20">
            <a:extLst>
              <a:ext uri="{FF2B5EF4-FFF2-40B4-BE49-F238E27FC236}">
                <a16:creationId xmlns:a16="http://schemas.microsoft.com/office/drawing/2014/main" id="{CD8907DB-48E2-6DD2-703F-3F3203B99EFE}"/>
              </a:ext>
            </a:extLst>
          </p:cNvPr>
          <p:cNvSpPr txBox="1"/>
          <p:nvPr/>
        </p:nvSpPr>
        <p:spPr>
          <a:xfrm>
            <a:off x="3602449" y="1368740"/>
            <a:ext cx="2588850" cy="523220"/>
          </a:xfrm>
          <a:prstGeom prst="rect">
            <a:avLst/>
          </a:prstGeom>
          <a:noFill/>
        </p:spPr>
        <p:txBody>
          <a:bodyPr wrap="none" rtlCol="0">
            <a:spAutoFit/>
          </a:bodyPr>
          <a:lstStyle/>
          <a:p>
            <a:r>
              <a:rPr lang="en-US" sz="2800" b="1" dirty="0">
                <a:solidFill>
                  <a:srgbClr val="DF9551"/>
                </a:solidFill>
              </a:rPr>
              <a:t>Who is INEQE?</a:t>
            </a:r>
          </a:p>
        </p:txBody>
      </p:sp>
      <p:sp>
        <p:nvSpPr>
          <p:cNvPr id="22" name="TextBox 21">
            <a:extLst>
              <a:ext uri="{FF2B5EF4-FFF2-40B4-BE49-F238E27FC236}">
                <a16:creationId xmlns:a16="http://schemas.microsoft.com/office/drawing/2014/main" id="{3096A429-7375-F62B-9D03-57AF6B9C1F8C}"/>
              </a:ext>
            </a:extLst>
          </p:cNvPr>
          <p:cNvSpPr txBox="1"/>
          <p:nvPr/>
        </p:nvSpPr>
        <p:spPr>
          <a:xfrm>
            <a:off x="4028584" y="2236413"/>
            <a:ext cx="2980303" cy="523220"/>
          </a:xfrm>
          <a:prstGeom prst="rect">
            <a:avLst/>
          </a:prstGeom>
          <a:noFill/>
        </p:spPr>
        <p:txBody>
          <a:bodyPr wrap="none" rtlCol="0">
            <a:spAutoFit/>
          </a:bodyPr>
          <a:lstStyle/>
          <a:p>
            <a:r>
              <a:rPr lang="en-US" sz="2800" b="1" dirty="0">
                <a:solidFill>
                  <a:srgbClr val="4A3358"/>
                </a:solidFill>
              </a:rPr>
              <a:t>Why do an audit?</a:t>
            </a:r>
          </a:p>
        </p:txBody>
      </p:sp>
      <p:sp>
        <p:nvSpPr>
          <p:cNvPr id="23" name="TextBox 22">
            <a:extLst>
              <a:ext uri="{FF2B5EF4-FFF2-40B4-BE49-F238E27FC236}">
                <a16:creationId xmlns:a16="http://schemas.microsoft.com/office/drawing/2014/main" id="{0FFF37CB-7A48-C3BD-6FB9-129FF318A325}"/>
              </a:ext>
            </a:extLst>
          </p:cNvPr>
          <p:cNvSpPr txBox="1"/>
          <p:nvPr/>
        </p:nvSpPr>
        <p:spPr>
          <a:xfrm>
            <a:off x="4411885" y="3168441"/>
            <a:ext cx="2722220" cy="523220"/>
          </a:xfrm>
          <a:prstGeom prst="rect">
            <a:avLst/>
          </a:prstGeom>
          <a:noFill/>
        </p:spPr>
        <p:txBody>
          <a:bodyPr wrap="none" rtlCol="0">
            <a:spAutoFit/>
          </a:bodyPr>
          <a:lstStyle/>
          <a:p>
            <a:r>
              <a:rPr lang="en-US" sz="2800" b="1" dirty="0">
                <a:solidFill>
                  <a:srgbClr val="7EB986"/>
                </a:solidFill>
              </a:rPr>
              <a:t>Where &amp; when?</a:t>
            </a:r>
          </a:p>
        </p:txBody>
      </p:sp>
      <p:sp>
        <p:nvSpPr>
          <p:cNvPr id="24" name="TextBox 23">
            <a:extLst>
              <a:ext uri="{FF2B5EF4-FFF2-40B4-BE49-F238E27FC236}">
                <a16:creationId xmlns:a16="http://schemas.microsoft.com/office/drawing/2014/main" id="{AFF01885-1A71-4B66-5444-1D66D372692C}"/>
              </a:ext>
            </a:extLst>
          </p:cNvPr>
          <p:cNvSpPr txBox="1"/>
          <p:nvPr/>
        </p:nvSpPr>
        <p:spPr>
          <a:xfrm>
            <a:off x="4028584" y="4098368"/>
            <a:ext cx="3400290" cy="523220"/>
          </a:xfrm>
          <a:prstGeom prst="rect">
            <a:avLst/>
          </a:prstGeom>
          <a:noFill/>
        </p:spPr>
        <p:txBody>
          <a:bodyPr wrap="none" rtlCol="0">
            <a:spAutoFit/>
          </a:bodyPr>
          <a:lstStyle/>
          <a:p>
            <a:r>
              <a:rPr lang="en-US" sz="2800" b="1" dirty="0">
                <a:solidFill>
                  <a:srgbClr val="5D99D2"/>
                </a:solidFill>
              </a:rPr>
              <a:t>What does it cover?</a:t>
            </a:r>
          </a:p>
        </p:txBody>
      </p:sp>
      <p:sp>
        <p:nvSpPr>
          <p:cNvPr id="25" name="TextBox 24">
            <a:extLst>
              <a:ext uri="{FF2B5EF4-FFF2-40B4-BE49-F238E27FC236}">
                <a16:creationId xmlns:a16="http://schemas.microsoft.com/office/drawing/2014/main" id="{0BD81603-588F-57C2-A186-444488C9796C}"/>
              </a:ext>
            </a:extLst>
          </p:cNvPr>
          <p:cNvSpPr txBox="1"/>
          <p:nvPr/>
        </p:nvSpPr>
        <p:spPr>
          <a:xfrm>
            <a:off x="3602449" y="4966040"/>
            <a:ext cx="4400500" cy="523220"/>
          </a:xfrm>
          <a:prstGeom prst="rect">
            <a:avLst/>
          </a:prstGeom>
          <a:noFill/>
        </p:spPr>
        <p:txBody>
          <a:bodyPr wrap="none" rtlCol="0">
            <a:spAutoFit/>
          </a:bodyPr>
          <a:lstStyle/>
          <a:p>
            <a:r>
              <a:rPr lang="en-US" sz="2800" b="1" dirty="0">
                <a:solidFill>
                  <a:srgbClr val="D96E48"/>
                </a:solidFill>
              </a:rPr>
              <a:t>How will it be carried out?</a:t>
            </a:r>
          </a:p>
        </p:txBody>
      </p:sp>
      <p:sp>
        <p:nvSpPr>
          <p:cNvPr id="26" name="TextBox 25">
            <a:extLst>
              <a:ext uri="{FF2B5EF4-FFF2-40B4-BE49-F238E27FC236}">
                <a16:creationId xmlns:a16="http://schemas.microsoft.com/office/drawing/2014/main" id="{E081BE3A-E7FE-524F-FCEF-CA6690BC759B}"/>
              </a:ext>
            </a:extLst>
          </p:cNvPr>
          <p:cNvSpPr txBox="1"/>
          <p:nvPr/>
        </p:nvSpPr>
        <p:spPr>
          <a:xfrm>
            <a:off x="3195230" y="5835815"/>
            <a:ext cx="2049857" cy="523220"/>
          </a:xfrm>
          <a:prstGeom prst="rect">
            <a:avLst/>
          </a:prstGeom>
          <a:noFill/>
        </p:spPr>
        <p:txBody>
          <a:bodyPr wrap="none" rtlCol="0">
            <a:spAutoFit/>
          </a:bodyPr>
          <a:lstStyle/>
          <a:p>
            <a:r>
              <a:rPr lang="en-US" sz="2800" b="1" dirty="0">
                <a:solidFill>
                  <a:srgbClr val="7ABC5C"/>
                </a:solidFill>
              </a:rPr>
              <a:t>Then what?</a:t>
            </a:r>
          </a:p>
        </p:txBody>
      </p:sp>
    </p:spTree>
    <p:extLst>
      <p:ext uri="{BB962C8B-B14F-4D97-AF65-F5344CB8AC3E}">
        <p14:creationId xmlns:p14="http://schemas.microsoft.com/office/powerpoint/2010/main" val="383921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356F8793-8EE9-AB45-DE54-6CE38449893D}"/>
            </a:ext>
          </a:extLst>
        </p:cNvPr>
        <p:cNvGrpSpPr/>
        <p:nvPr/>
      </p:nvGrpSpPr>
      <p:grpSpPr>
        <a:xfrm>
          <a:off x="0" y="0"/>
          <a:ext cx="0" cy="0"/>
          <a:chOff x="0" y="0"/>
          <a:chExt cx="0" cy="0"/>
        </a:xfrm>
      </p:grpSpPr>
      <p:pic>
        <p:nvPicPr>
          <p:cNvPr id="10" name="Picture 9" descr="A screen shot of a diagram&#10;&#10;AI-generated content may be incorrect.">
            <a:extLst>
              <a:ext uri="{FF2B5EF4-FFF2-40B4-BE49-F238E27FC236}">
                <a16:creationId xmlns:a16="http://schemas.microsoft.com/office/drawing/2014/main" id="{E1778705-FE6F-D6D6-1D9C-D88B3F71288C}"/>
              </a:ext>
            </a:extLst>
          </p:cNvPr>
          <p:cNvPicPr>
            <a:picLocks noChangeAspect="1"/>
          </p:cNvPicPr>
          <p:nvPr/>
        </p:nvPicPr>
        <p:blipFill>
          <a:blip r:embed="rId2"/>
          <a:stretch>
            <a:fillRect/>
          </a:stretch>
        </p:blipFill>
        <p:spPr>
          <a:xfrm>
            <a:off x="817874" y="826595"/>
            <a:ext cx="3016331" cy="5204809"/>
          </a:xfrm>
          <a:prstGeom prst="rect">
            <a:avLst/>
          </a:prstGeom>
        </p:spPr>
      </p:pic>
      <p:sp>
        <p:nvSpPr>
          <p:cNvPr id="4" name="TextBox 3">
            <a:extLst>
              <a:ext uri="{FF2B5EF4-FFF2-40B4-BE49-F238E27FC236}">
                <a16:creationId xmlns:a16="http://schemas.microsoft.com/office/drawing/2014/main" id="{BCD7B1A8-142E-0902-5056-C5EE4980CD1B}"/>
              </a:ext>
            </a:extLst>
          </p:cNvPr>
          <p:cNvSpPr txBox="1"/>
          <p:nvPr/>
        </p:nvSpPr>
        <p:spPr>
          <a:xfrm>
            <a:off x="431920" y="2782669"/>
            <a:ext cx="2576946" cy="646331"/>
          </a:xfrm>
          <a:prstGeom prst="rect">
            <a:avLst/>
          </a:prstGeom>
          <a:noFill/>
        </p:spPr>
        <p:txBody>
          <a:bodyPr wrap="square" rtlCol="0">
            <a:spAutoFit/>
          </a:bodyPr>
          <a:lstStyle/>
          <a:p>
            <a:pPr algn="ctr"/>
            <a:r>
              <a:rPr lang="en-US" b="1" dirty="0">
                <a:solidFill>
                  <a:srgbClr val="004052"/>
                </a:solidFill>
              </a:rPr>
              <a:t>INEQE</a:t>
            </a:r>
          </a:p>
          <a:p>
            <a:pPr algn="ctr"/>
            <a:r>
              <a:rPr lang="en-US" b="1" dirty="0">
                <a:solidFill>
                  <a:srgbClr val="004052"/>
                </a:solidFill>
              </a:rPr>
              <a:t>SAFEGUARDING AUDIT</a:t>
            </a:r>
          </a:p>
        </p:txBody>
      </p:sp>
      <p:sp>
        <p:nvSpPr>
          <p:cNvPr id="6" name="TextBox 5">
            <a:extLst>
              <a:ext uri="{FF2B5EF4-FFF2-40B4-BE49-F238E27FC236}">
                <a16:creationId xmlns:a16="http://schemas.microsoft.com/office/drawing/2014/main" id="{961C9C3E-7E62-6B26-6899-5488EE68AC2D}"/>
              </a:ext>
            </a:extLst>
          </p:cNvPr>
          <p:cNvSpPr txBox="1"/>
          <p:nvPr/>
        </p:nvSpPr>
        <p:spPr>
          <a:xfrm>
            <a:off x="431920" y="3429000"/>
            <a:ext cx="2576946" cy="369332"/>
          </a:xfrm>
          <a:prstGeom prst="rect">
            <a:avLst/>
          </a:prstGeom>
          <a:noFill/>
        </p:spPr>
        <p:txBody>
          <a:bodyPr wrap="square" rtlCol="0">
            <a:spAutoFit/>
          </a:bodyPr>
          <a:lstStyle/>
          <a:p>
            <a:pPr algn="ctr"/>
            <a:r>
              <a:rPr lang="en-US" dirty="0">
                <a:solidFill>
                  <a:srgbClr val="004052"/>
                </a:solidFill>
              </a:rPr>
              <a:t>7-minute briefing</a:t>
            </a:r>
          </a:p>
        </p:txBody>
      </p:sp>
      <p:sp>
        <p:nvSpPr>
          <p:cNvPr id="20" name="TextBox 19">
            <a:extLst>
              <a:ext uri="{FF2B5EF4-FFF2-40B4-BE49-F238E27FC236}">
                <a16:creationId xmlns:a16="http://schemas.microsoft.com/office/drawing/2014/main" id="{A1636596-9AEA-0868-512F-1E709B78CC00}"/>
              </a:ext>
            </a:extLst>
          </p:cNvPr>
          <p:cNvSpPr txBox="1"/>
          <p:nvPr/>
        </p:nvSpPr>
        <p:spPr>
          <a:xfrm>
            <a:off x="3195230" y="501068"/>
            <a:ext cx="4258473" cy="523220"/>
          </a:xfrm>
          <a:prstGeom prst="rect">
            <a:avLst/>
          </a:prstGeom>
          <a:noFill/>
        </p:spPr>
        <p:txBody>
          <a:bodyPr wrap="none" rtlCol="0">
            <a:spAutoFit/>
          </a:bodyPr>
          <a:lstStyle/>
          <a:p>
            <a:r>
              <a:rPr lang="en-US" sz="2800" b="1" dirty="0">
                <a:solidFill>
                  <a:srgbClr val="48A780"/>
                </a:solidFill>
              </a:rPr>
              <a:t>What is the INEQE Audit?</a:t>
            </a:r>
          </a:p>
        </p:txBody>
      </p:sp>
      <p:sp>
        <p:nvSpPr>
          <p:cNvPr id="21" name="TextBox 20">
            <a:extLst>
              <a:ext uri="{FF2B5EF4-FFF2-40B4-BE49-F238E27FC236}">
                <a16:creationId xmlns:a16="http://schemas.microsoft.com/office/drawing/2014/main" id="{D7BF2BBD-3427-79DA-5BAA-5B80E4AF2FB2}"/>
              </a:ext>
            </a:extLst>
          </p:cNvPr>
          <p:cNvSpPr txBox="1"/>
          <p:nvPr/>
        </p:nvSpPr>
        <p:spPr>
          <a:xfrm>
            <a:off x="3602449" y="1368740"/>
            <a:ext cx="2588850" cy="523220"/>
          </a:xfrm>
          <a:prstGeom prst="rect">
            <a:avLst/>
          </a:prstGeom>
          <a:noFill/>
        </p:spPr>
        <p:txBody>
          <a:bodyPr wrap="none" rtlCol="0">
            <a:spAutoFit/>
          </a:bodyPr>
          <a:lstStyle/>
          <a:p>
            <a:r>
              <a:rPr lang="en-US" sz="2800" b="1" dirty="0">
                <a:solidFill>
                  <a:srgbClr val="DF9551">
                    <a:alpha val="19540"/>
                  </a:srgbClr>
                </a:solidFill>
              </a:rPr>
              <a:t>Who is INEQE?</a:t>
            </a:r>
          </a:p>
        </p:txBody>
      </p:sp>
      <p:sp>
        <p:nvSpPr>
          <p:cNvPr id="22" name="TextBox 21">
            <a:extLst>
              <a:ext uri="{FF2B5EF4-FFF2-40B4-BE49-F238E27FC236}">
                <a16:creationId xmlns:a16="http://schemas.microsoft.com/office/drawing/2014/main" id="{424B04A7-A8E0-1FB1-F6B5-38FE96DF138D}"/>
              </a:ext>
            </a:extLst>
          </p:cNvPr>
          <p:cNvSpPr txBox="1"/>
          <p:nvPr/>
        </p:nvSpPr>
        <p:spPr>
          <a:xfrm>
            <a:off x="4028584" y="2236413"/>
            <a:ext cx="2980303" cy="523220"/>
          </a:xfrm>
          <a:prstGeom prst="rect">
            <a:avLst/>
          </a:prstGeom>
          <a:noFill/>
        </p:spPr>
        <p:txBody>
          <a:bodyPr wrap="none" rtlCol="0">
            <a:spAutoFit/>
          </a:bodyPr>
          <a:lstStyle/>
          <a:p>
            <a:r>
              <a:rPr lang="en-US" sz="2800" b="1" dirty="0">
                <a:solidFill>
                  <a:srgbClr val="4A3358">
                    <a:alpha val="19540"/>
                  </a:srgbClr>
                </a:solidFill>
              </a:rPr>
              <a:t>Why do an audit?</a:t>
            </a:r>
          </a:p>
        </p:txBody>
      </p:sp>
      <p:sp>
        <p:nvSpPr>
          <p:cNvPr id="23" name="TextBox 22">
            <a:extLst>
              <a:ext uri="{FF2B5EF4-FFF2-40B4-BE49-F238E27FC236}">
                <a16:creationId xmlns:a16="http://schemas.microsoft.com/office/drawing/2014/main" id="{4D6D0D48-F085-0BC8-A523-49D7AC52B5D9}"/>
              </a:ext>
            </a:extLst>
          </p:cNvPr>
          <p:cNvSpPr txBox="1"/>
          <p:nvPr/>
        </p:nvSpPr>
        <p:spPr>
          <a:xfrm>
            <a:off x="4411885" y="3168441"/>
            <a:ext cx="2722220" cy="523220"/>
          </a:xfrm>
          <a:prstGeom prst="rect">
            <a:avLst/>
          </a:prstGeom>
          <a:noFill/>
        </p:spPr>
        <p:txBody>
          <a:bodyPr wrap="none" rtlCol="0">
            <a:spAutoFit/>
          </a:bodyPr>
          <a:lstStyle/>
          <a:p>
            <a:r>
              <a:rPr lang="en-US" sz="2800" b="1" dirty="0">
                <a:solidFill>
                  <a:srgbClr val="7EB986">
                    <a:alpha val="19540"/>
                  </a:srgbClr>
                </a:solidFill>
              </a:rPr>
              <a:t>Where &amp; when?</a:t>
            </a:r>
          </a:p>
        </p:txBody>
      </p:sp>
      <p:sp>
        <p:nvSpPr>
          <p:cNvPr id="24" name="TextBox 23">
            <a:extLst>
              <a:ext uri="{FF2B5EF4-FFF2-40B4-BE49-F238E27FC236}">
                <a16:creationId xmlns:a16="http://schemas.microsoft.com/office/drawing/2014/main" id="{C57A262E-0504-6F2E-850F-1FB859F27F73}"/>
              </a:ext>
            </a:extLst>
          </p:cNvPr>
          <p:cNvSpPr txBox="1"/>
          <p:nvPr/>
        </p:nvSpPr>
        <p:spPr>
          <a:xfrm>
            <a:off x="4028584" y="4098368"/>
            <a:ext cx="3400290" cy="523220"/>
          </a:xfrm>
          <a:prstGeom prst="rect">
            <a:avLst/>
          </a:prstGeom>
          <a:noFill/>
        </p:spPr>
        <p:txBody>
          <a:bodyPr wrap="none" rtlCol="0">
            <a:spAutoFit/>
          </a:bodyPr>
          <a:lstStyle/>
          <a:p>
            <a:r>
              <a:rPr lang="en-US" sz="2800" b="1" dirty="0">
                <a:solidFill>
                  <a:srgbClr val="5D99D2">
                    <a:alpha val="19540"/>
                  </a:srgbClr>
                </a:solidFill>
              </a:rPr>
              <a:t>What does it cover?</a:t>
            </a:r>
          </a:p>
        </p:txBody>
      </p:sp>
      <p:sp>
        <p:nvSpPr>
          <p:cNvPr id="25" name="TextBox 24">
            <a:extLst>
              <a:ext uri="{FF2B5EF4-FFF2-40B4-BE49-F238E27FC236}">
                <a16:creationId xmlns:a16="http://schemas.microsoft.com/office/drawing/2014/main" id="{FC66FC39-E2D3-747B-AA72-42A1E21DFACA}"/>
              </a:ext>
            </a:extLst>
          </p:cNvPr>
          <p:cNvSpPr txBox="1"/>
          <p:nvPr/>
        </p:nvSpPr>
        <p:spPr>
          <a:xfrm>
            <a:off x="3602449" y="4966040"/>
            <a:ext cx="4400500" cy="523220"/>
          </a:xfrm>
          <a:prstGeom prst="rect">
            <a:avLst/>
          </a:prstGeom>
          <a:noFill/>
        </p:spPr>
        <p:txBody>
          <a:bodyPr wrap="none" rtlCol="0">
            <a:spAutoFit/>
          </a:bodyPr>
          <a:lstStyle/>
          <a:p>
            <a:r>
              <a:rPr lang="en-US" sz="2800" b="1" dirty="0">
                <a:solidFill>
                  <a:srgbClr val="D96E48">
                    <a:alpha val="19540"/>
                  </a:srgbClr>
                </a:solidFill>
              </a:rPr>
              <a:t>How will it be carried out?</a:t>
            </a:r>
          </a:p>
        </p:txBody>
      </p:sp>
      <p:sp>
        <p:nvSpPr>
          <p:cNvPr id="26" name="TextBox 25">
            <a:extLst>
              <a:ext uri="{FF2B5EF4-FFF2-40B4-BE49-F238E27FC236}">
                <a16:creationId xmlns:a16="http://schemas.microsoft.com/office/drawing/2014/main" id="{C9DAC8EB-3701-174F-D193-28EC92CD682B}"/>
              </a:ext>
            </a:extLst>
          </p:cNvPr>
          <p:cNvSpPr txBox="1"/>
          <p:nvPr/>
        </p:nvSpPr>
        <p:spPr>
          <a:xfrm>
            <a:off x="3195230" y="5835815"/>
            <a:ext cx="2049857" cy="523220"/>
          </a:xfrm>
          <a:prstGeom prst="rect">
            <a:avLst/>
          </a:prstGeom>
          <a:noFill/>
        </p:spPr>
        <p:txBody>
          <a:bodyPr wrap="none" rtlCol="0">
            <a:spAutoFit/>
          </a:bodyPr>
          <a:lstStyle/>
          <a:p>
            <a:r>
              <a:rPr lang="en-US" sz="2800" b="1" dirty="0">
                <a:solidFill>
                  <a:srgbClr val="7ABC5C">
                    <a:alpha val="19540"/>
                  </a:srgbClr>
                </a:solidFill>
              </a:rPr>
              <a:t>Then what?</a:t>
            </a:r>
          </a:p>
        </p:txBody>
      </p:sp>
      <p:sp>
        <p:nvSpPr>
          <p:cNvPr id="5" name="Rectangle 4">
            <a:extLst>
              <a:ext uri="{FF2B5EF4-FFF2-40B4-BE49-F238E27FC236}">
                <a16:creationId xmlns:a16="http://schemas.microsoft.com/office/drawing/2014/main" id="{406BCCEF-7329-30BC-AA61-13456446FF49}"/>
              </a:ext>
            </a:extLst>
          </p:cNvPr>
          <p:cNvSpPr/>
          <p:nvPr/>
        </p:nvSpPr>
        <p:spPr>
          <a:xfrm>
            <a:off x="8580628" y="0"/>
            <a:ext cx="3611371" cy="6858000"/>
          </a:xfrm>
          <a:prstGeom prst="rect">
            <a:avLst/>
          </a:prstGeom>
          <a:solidFill>
            <a:srgbClr val="48A7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3ED855EB-B1B9-FBB5-9E83-825E343B033F}"/>
              </a:ext>
            </a:extLst>
          </p:cNvPr>
          <p:cNvSpPr txBox="1"/>
          <p:nvPr/>
        </p:nvSpPr>
        <p:spPr>
          <a:xfrm>
            <a:off x="8984266" y="521562"/>
            <a:ext cx="2804094" cy="3785652"/>
          </a:xfrm>
          <a:prstGeom prst="rect">
            <a:avLst/>
          </a:prstGeom>
          <a:noFill/>
        </p:spPr>
        <p:txBody>
          <a:bodyPr wrap="square" rtlCol="0">
            <a:spAutoFit/>
          </a:bodyPr>
          <a:lstStyle/>
          <a:p>
            <a:r>
              <a:rPr lang="en-GB" sz="2000" dirty="0">
                <a:solidFill>
                  <a:schemeClr val="bg1"/>
                </a:solidFill>
              </a:rPr>
              <a:t>Following the recommendations from IICSA in 2020, SCIE audits and PCR2, in August 2023, the Archbishops’ Council appointed INEQE Safeguarding Group to carry out the next independent audits across the whole Church of England.</a:t>
            </a:r>
            <a:endParaRPr lang="en-GB" sz="2400" dirty="0">
              <a:solidFill>
                <a:schemeClr val="bg1"/>
              </a:solidFill>
            </a:endParaRPr>
          </a:p>
        </p:txBody>
      </p:sp>
    </p:spTree>
    <p:extLst>
      <p:ext uri="{BB962C8B-B14F-4D97-AF65-F5344CB8AC3E}">
        <p14:creationId xmlns:p14="http://schemas.microsoft.com/office/powerpoint/2010/main" val="1698218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6214EE95-BC1F-4FC9-737D-6E0E210B8C2A}"/>
            </a:ext>
          </a:extLst>
        </p:cNvPr>
        <p:cNvGrpSpPr/>
        <p:nvPr/>
      </p:nvGrpSpPr>
      <p:grpSpPr>
        <a:xfrm>
          <a:off x="0" y="0"/>
          <a:ext cx="0" cy="0"/>
          <a:chOff x="0" y="0"/>
          <a:chExt cx="0" cy="0"/>
        </a:xfrm>
      </p:grpSpPr>
      <p:pic>
        <p:nvPicPr>
          <p:cNvPr id="10" name="Picture 9" descr="A screen shot of a diagram&#10;&#10;AI-generated content may be incorrect.">
            <a:extLst>
              <a:ext uri="{FF2B5EF4-FFF2-40B4-BE49-F238E27FC236}">
                <a16:creationId xmlns:a16="http://schemas.microsoft.com/office/drawing/2014/main" id="{35EFBE80-CE1C-018A-BBA6-12F66657DF0A}"/>
              </a:ext>
            </a:extLst>
          </p:cNvPr>
          <p:cNvPicPr>
            <a:picLocks noChangeAspect="1"/>
          </p:cNvPicPr>
          <p:nvPr/>
        </p:nvPicPr>
        <p:blipFill>
          <a:blip r:embed="rId2"/>
          <a:stretch>
            <a:fillRect/>
          </a:stretch>
        </p:blipFill>
        <p:spPr>
          <a:xfrm>
            <a:off x="817874" y="826595"/>
            <a:ext cx="3016331" cy="5204809"/>
          </a:xfrm>
          <a:prstGeom prst="rect">
            <a:avLst/>
          </a:prstGeom>
        </p:spPr>
      </p:pic>
      <p:sp>
        <p:nvSpPr>
          <p:cNvPr id="4" name="TextBox 3">
            <a:extLst>
              <a:ext uri="{FF2B5EF4-FFF2-40B4-BE49-F238E27FC236}">
                <a16:creationId xmlns:a16="http://schemas.microsoft.com/office/drawing/2014/main" id="{ED415A44-C7A4-A08D-1A95-CD3DFF35C169}"/>
              </a:ext>
            </a:extLst>
          </p:cNvPr>
          <p:cNvSpPr txBox="1"/>
          <p:nvPr/>
        </p:nvSpPr>
        <p:spPr>
          <a:xfrm>
            <a:off x="431920" y="2782669"/>
            <a:ext cx="2576946" cy="646331"/>
          </a:xfrm>
          <a:prstGeom prst="rect">
            <a:avLst/>
          </a:prstGeom>
          <a:noFill/>
        </p:spPr>
        <p:txBody>
          <a:bodyPr wrap="square" rtlCol="0">
            <a:spAutoFit/>
          </a:bodyPr>
          <a:lstStyle/>
          <a:p>
            <a:pPr algn="ctr"/>
            <a:r>
              <a:rPr lang="en-US" b="1" dirty="0">
                <a:solidFill>
                  <a:srgbClr val="004052"/>
                </a:solidFill>
              </a:rPr>
              <a:t>INEQE</a:t>
            </a:r>
          </a:p>
          <a:p>
            <a:pPr algn="ctr"/>
            <a:r>
              <a:rPr lang="en-US" b="1" dirty="0">
                <a:solidFill>
                  <a:srgbClr val="004052"/>
                </a:solidFill>
              </a:rPr>
              <a:t>SAFEGUARDING AUDIT</a:t>
            </a:r>
          </a:p>
        </p:txBody>
      </p:sp>
      <p:sp>
        <p:nvSpPr>
          <p:cNvPr id="6" name="TextBox 5">
            <a:extLst>
              <a:ext uri="{FF2B5EF4-FFF2-40B4-BE49-F238E27FC236}">
                <a16:creationId xmlns:a16="http://schemas.microsoft.com/office/drawing/2014/main" id="{50652612-C810-2093-FA03-6EE4BE3829E8}"/>
              </a:ext>
            </a:extLst>
          </p:cNvPr>
          <p:cNvSpPr txBox="1"/>
          <p:nvPr/>
        </p:nvSpPr>
        <p:spPr>
          <a:xfrm>
            <a:off x="431920" y="3429000"/>
            <a:ext cx="2576946" cy="369332"/>
          </a:xfrm>
          <a:prstGeom prst="rect">
            <a:avLst/>
          </a:prstGeom>
          <a:noFill/>
        </p:spPr>
        <p:txBody>
          <a:bodyPr wrap="square" rtlCol="0">
            <a:spAutoFit/>
          </a:bodyPr>
          <a:lstStyle/>
          <a:p>
            <a:pPr algn="ctr"/>
            <a:r>
              <a:rPr lang="en-US" dirty="0">
                <a:solidFill>
                  <a:srgbClr val="004052"/>
                </a:solidFill>
              </a:rPr>
              <a:t>7-minute briefing</a:t>
            </a:r>
          </a:p>
        </p:txBody>
      </p:sp>
      <p:sp>
        <p:nvSpPr>
          <p:cNvPr id="20" name="TextBox 19">
            <a:extLst>
              <a:ext uri="{FF2B5EF4-FFF2-40B4-BE49-F238E27FC236}">
                <a16:creationId xmlns:a16="http://schemas.microsoft.com/office/drawing/2014/main" id="{4B87DDC7-5B8D-F973-46EB-F5D0A5E4F1E0}"/>
              </a:ext>
            </a:extLst>
          </p:cNvPr>
          <p:cNvSpPr txBox="1"/>
          <p:nvPr/>
        </p:nvSpPr>
        <p:spPr>
          <a:xfrm>
            <a:off x="3195230" y="501068"/>
            <a:ext cx="4258473" cy="523220"/>
          </a:xfrm>
          <a:prstGeom prst="rect">
            <a:avLst/>
          </a:prstGeom>
          <a:noFill/>
        </p:spPr>
        <p:txBody>
          <a:bodyPr wrap="none" rtlCol="0">
            <a:spAutoFit/>
          </a:bodyPr>
          <a:lstStyle/>
          <a:p>
            <a:r>
              <a:rPr lang="en-US" sz="2800" b="1" dirty="0">
                <a:solidFill>
                  <a:srgbClr val="48A780">
                    <a:alpha val="20000"/>
                  </a:srgbClr>
                </a:solidFill>
              </a:rPr>
              <a:t>What is the INEQE Audit?</a:t>
            </a:r>
          </a:p>
        </p:txBody>
      </p:sp>
      <p:sp>
        <p:nvSpPr>
          <p:cNvPr id="21" name="TextBox 20">
            <a:extLst>
              <a:ext uri="{FF2B5EF4-FFF2-40B4-BE49-F238E27FC236}">
                <a16:creationId xmlns:a16="http://schemas.microsoft.com/office/drawing/2014/main" id="{6B1D32BB-4C91-F33B-0D4C-166C2E34D0D7}"/>
              </a:ext>
            </a:extLst>
          </p:cNvPr>
          <p:cNvSpPr txBox="1"/>
          <p:nvPr/>
        </p:nvSpPr>
        <p:spPr>
          <a:xfrm>
            <a:off x="3602449" y="1368740"/>
            <a:ext cx="2588850" cy="523220"/>
          </a:xfrm>
          <a:prstGeom prst="rect">
            <a:avLst/>
          </a:prstGeom>
          <a:noFill/>
        </p:spPr>
        <p:txBody>
          <a:bodyPr wrap="none" rtlCol="0">
            <a:spAutoFit/>
          </a:bodyPr>
          <a:lstStyle/>
          <a:p>
            <a:r>
              <a:rPr lang="en-US" sz="2800" b="1" dirty="0">
                <a:solidFill>
                  <a:srgbClr val="DF9551"/>
                </a:solidFill>
              </a:rPr>
              <a:t>Who is INEQE?</a:t>
            </a:r>
          </a:p>
        </p:txBody>
      </p:sp>
      <p:sp>
        <p:nvSpPr>
          <p:cNvPr id="22" name="TextBox 21">
            <a:extLst>
              <a:ext uri="{FF2B5EF4-FFF2-40B4-BE49-F238E27FC236}">
                <a16:creationId xmlns:a16="http://schemas.microsoft.com/office/drawing/2014/main" id="{55991BBC-37B6-3822-3BBA-6E78C14F70F0}"/>
              </a:ext>
            </a:extLst>
          </p:cNvPr>
          <p:cNvSpPr txBox="1"/>
          <p:nvPr/>
        </p:nvSpPr>
        <p:spPr>
          <a:xfrm>
            <a:off x="4028584" y="2236413"/>
            <a:ext cx="2980303" cy="523220"/>
          </a:xfrm>
          <a:prstGeom prst="rect">
            <a:avLst/>
          </a:prstGeom>
          <a:noFill/>
        </p:spPr>
        <p:txBody>
          <a:bodyPr wrap="none" rtlCol="0">
            <a:spAutoFit/>
          </a:bodyPr>
          <a:lstStyle/>
          <a:p>
            <a:r>
              <a:rPr lang="en-US" sz="2800" b="1" dirty="0">
                <a:solidFill>
                  <a:srgbClr val="4A3358">
                    <a:alpha val="19540"/>
                  </a:srgbClr>
                </a:solidFill>
              </a:rPr>
              <a:t>Why do an audit?</a:t>
            </a:r>
          </a:p>
        </p:txBody>
      </p:sp>
      <p:sp>
        <p:nvSpPr>
          <p:cNvPr id="23" name="TextBox 22">
            <a:extLst>
              <a:ext uri="{FF2B5EF4-FFF2-40B4-BE49-F238E27FC236}">
                <a16:creationId xmlns:a16="http://schemas.microsoft.com/office/drawing/2014/main" id="{07A3EA32-730F-D454-7756-3F631F47560E}"/>
              </a:ext>
            </a:extLst>
          </p:cNvPr>
          <p:cNvSpPr txBox="1"/>
          <p:nvPr/>
        </p:nvSpPr>
        <p:spPr>
          <a:xfrm>
            <a:off x="4411885" y="3168441"/>
            <a:ext cx="2722220" cy="523220"/>
          </a:xfrm>
          <a:prstGeom prst="rect">
            <a:avLst/>
          </a:prstGeom>
          <a:noFill/>
        </p:spPr>
        <p:txBody>
          <a:bodyPr wrap="none" rtlCol="0">
            <a:spAutoFit/>
          </a:bodyPr>
          <a:lstStyle/>
          <a:p>
            <a:r>
              <a:rPr lang="en-US" sz="2800" b="1" dirty="0">
                <a:solidFill>
                  <a:srgbClr val="7EB986">
                    <a:alpha val="19540"/>
                  </a:srgbClr>
                </a:solidFill>
              </a:rPr>
              <a:t>Where &amp; when?</a:t>
            </a:r>
          </a:p>
        </p:txBody>
      </p:sp>
      <p:sp>
        <p:nvSpPr>
          <p:cNvPr id="24" name="TextBox 23">
            <a:extLst>
              <a:ext uri="{FF2B5EF4-FFF2-40B4-BE49-F238E27FC236}">
                <a16:creationId xmlns:a16="http://schemas.microsoft.com/office/drawing/2014/main" id="{6FA89CEA-99A8-4318-FAAB-D3EA73182191}"/>
              </a:ext>
            </a:extLst>
          </p:cNvPr>
          <p:cNvSpPr txBox="1"/>
          <p:nvPr/>
        </p:nvSpPr>
        <p:spPr>
          <a:xfrm>
            <a:off x="4028584" y="4098368"/>
            <a:ext cx="3400290" cy="523220"/>
          </a:xfrm>
          <a:prstGeom prst="rect">
            <a:avLst/>
          </a:prstGeom>
          <a:noFill/>
        </p:spPr>
        <p:txBody>
          <a:bodyPr wrap="none" rtlCol="0">
            <a:spAutoFit/>
          </a:bodyPr>
          <a:lstStyle/>
          <a:p>
            <a:r>
              <a:rPr lang="en-US" sz="2800" b="1" dirty="0">
                <a:solidFill>
                  <a:srgbClr val="5D99D2">
                    <a:alpha val="19540"/>
                  </a:srgbClr>
                </a:solidFill>
              </a:rPr>
              <a:t>What does it cover?</a:t>
            </a:r>
          </a:p>
        </p:txBody>
      </p:sp>
      <p:sp>
        <p:nvSpPr>
          <p:cNvPr id="25" name="TextBox 24">
            <a:extLst>
              <a:ext uri="{FF2B5EF4-FFF2-40B4-BE49-F238E27FC236}">
                <a16:creationId xmlns:a16="http://schemas.microsoft.com/office/drawing/2014/main" id="{B1E951F1-3921-7190-1454-EA03B09C7F57}"/>
              </a:ext>
            </a:extLst>
          </p:cNvPr>
          <p:cNvSpPr txBox="1"/>
          <p:nvPr/>
        </p:nvSpPr>
        <p:spPr>
          <a:xfrm>
            <a:off x="3602449" y="4966040"/>
            <a:ext cx="4400500" cy="523220"/>
          </a:xfrm>
          <a:prstGeom prst="rect">
            <a:avLst/>
          </a:prstGeom>
          <a:noFill/>
        </p:spPr>
        <p:txBody>
          <a:bodyPr wrap="none" rtlCol="0">
            <a:spAutoFit/>
          </a:bodyPr>
          <a:lstStyle/>
          <a:p>
            <a:r>
              <a:rPr lang="en-US" sz="2800" b="1" dirty="0">
                <a:solidFill>
                  <a:srgbClr val="D96E48">
                    <a:alpha val="19540"/>
                  </a:srgbClr>
                </a:solidFill>
              </a:rPr>
              <a:t>How will it be carried out?</a:t>
            </a:r>
          </a:p>
        </p:txBody>
      </p:sp>
      <p:sp>
        <p:nvSpPr>
          <p:cNvPr id="26" name="TextBox 25">
            <a:extLst>
              <a:ext uri="{FF2B5EF4-FFF2-40B4-BE49-F238E27FC236}">
                <a16:creationId xmlns:a16="http://schemas.microsoft.com/office/drawing/2014/main" id="{26F81B79-A501-9899-48E3-A3F7A641DB1C}"/>
              </a:ext>
            </a:extLst>
          </p:cNvPr>
          <p:cNvSpPr txBox="1"/>
          <p:nvPr/>
        </p:nvSpPr>
        <p:spPr>
          <a:xfrm>
            <a:off x="3195230" y="5835815"/>
            <a:ext cx="2049857" cy="523220"/>
          </a:xfrm>
          <a:prstGeom prst="rect">
            <a:avLst/>
          </a:prstGeom>
          <a:noFill/>
        </p:spPr>
        <p:txBody>
          <a:bodyPr wrap="none" rtlCol="0">
            <a:spAutoFit/>
          </a:bodyPr>
          <a:lstStyle/>
          <a:p>
            <a:r>
              <a:rPr lang="en-US" sz="2800" b="1" dirty="0">
                <a:solidFill>
                  <a:srgbClr val="7ABC5C">
                    <a:alpha val="19540"/>
                  </a:srgbClr>
                </a:solidFill>
              </a:rPr>
              <a:t>Then what?</a:t>
            </a:r>
          </a:p>
        </p:txBody>
      </p:sp>
      <p:sp>
        <p:nvSpPr>
          <p:cNvPr id="5" name="Rectangle 4">
            <a:extLst>
              <a:ext uri="{FF2B5EF4-FFF2-40B4-BE49-F238E27FC236}">
                <a16:creationId xmlns:a16="http://schemas.microsoft.com/office/drawing/2014/main" id="{7887BF4F-B543-4AFD-0B74-38EAB7C66B8D}"/>
              </a:ext>
            </a:extLst>
          </p:cNvPr>
          <p:cNvSpPr/>
          <p:nvPr/>
        </p:nvSpPr>
        <p:spPr>
          <a:xfrm>
            <a:off x="8580628" y="0"/>
            <a:ext cx="3611371" cy="6858000"/>
          </a:xfrm>
          <a:prstGeom prst="rect">
            <a:avLst/>
          </a:prstGeom>
          <a:solidFill>
            <a:srgbClr val="DF9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C856692C-1506-10EE-55EE-68867BE91192}"/>
              </a:ext>
            </a:extLst>
          </p:cNvPr>
          <p:cNvSpPr txBox="1"/>
          <p:nvPr/>
        </p:nvSpPr>
        <p:spPr>
          <a:xfrm>
            <a:off x="8984266" y="521562"/>
            <a:ext cx="2804094" cy="5355312"/>
          </a:xfrm>
          <a:prstGeom prst="rect">
            <a:avLst/>
          </a:prstGeom>
          <a:noFill/>
        </p:spPr>
        <p:txBody>
          <a:bodyPr wrap="square" rtlCol="0">
            <a:spAutoFit/>
          </a:bodyPr>
          <a:lstStyle/>
          <a:p>
            <a:r>
              <a:rPr lang="en-GB" dirty="0">
                <a:solidFill>
                  <a:schemeClr val="bg1"/>
                </a:solidFill>
              </a:rPr>
              <a:t>INEQE is an independent safeguarding organisation based in NI and a member of The Safeguarding Resource and Support Hub (RSH), a UK International Development partnership</a:t>
            </a:r>
          </a:p>
          <a:p>
            <a:r>
              <a:rPr lang="en-GB" dirty="0">
                <a:solidFill>
                  <a:schemeClr val="bg1"/>
                </a:solidFill>
              </a:rPr>
              <a:t>to provide global access to safeguarding expertise. INEQE note they ‘want this experience to be a good one for everyone. We want to help you on your improvement journey and we’ll do what we can, where we can, when we can to support you in any way that we can.’</a:t>
            </a:r>
          </a:p>
        </p:txBody>
      </p:sp>
    </p:spTree>
    <p:extLst>
      <p:ext uri="{BB962C8B-B14F-4D97-AF65-F5344CB8AC3E}">
        <p14:creationId xmlns:p14="http://schemas.microsoft.com/office/powerpoint/2010/main" val="1786846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AB646AAC-6935-A2BF-B503-D60ABA914D73}"/>
            </a:ext>
          </a:extLst>
        </p:cNvPr>
        <p:cNvGrpSpPr/>
        <p:nvPr/>
      </p:nvGrpSpPr>
      <p:grpSpPr>
        <a:xfrm>
          <a:off x="0" y="0"/>
          <a:ext cx="0" cy="0"/>
          <a:chOff x="0" y="0"/>
          <a:chExt cx="0" cy="0"/>
        </a:xfrm>
      </p:grpSpPr>
      <p:pic>
        <p:nvPicPr>
          <p:cNvPr id="10" name="Picture 9" descr="A screen shot of a diagram&#10;&#10;AI-generated content may be incorrect.">
            <a:extLst>
              <a:ext uri="{FF2B5EF4-FFF2-40B4-BE49-F238E27FC236}">
                <a16:creationId xmlns:a16="http://schemas.microsoft.com/office/drawing/2014/main" id="{C3FF7F4D-4B49-734D-FEE9-1BA4F26CC0A2}"/>
              </a:ext>
            </a:extLst>
          </p:cNvPr>
          <p:cNvPicPr>
            <a:picLocks noChangeAspect="1"/>
          </p:cNvPicPr>
          <p:nvPr/>
        </p:nvPicPr>
        <p:blipFill>
          <a:blip r:embed="rId2"/>
          <a:stretch>
            <a:fillRect/>
          </a:stretch>
        </p:blipFill>
        <p:spPr>
          <a:xfrm>
            <a:off x="817874" y="826595"/>
            <a:ext cx="3016331" cy="5204809"/>
          </a:xfrm>
          <a:prstGeom prst="rect">
            <a:avLst/>
          </a:prstGeom>
        </p:spPr>
      </p:pic>
      <p:sp>
        <p:nvSpPr>
          <p:cNvPr id="4" name="TextBox 3">
            <a:extLst>
              <a:ext uri="{FF2B5EF4-FFF2-40B4-BE49-F238E27FC236}">
                <a16:creationId xmlns:a16="http://schemas.microsoft.com/office/drawing/2014/main" id="{DEFF6E13-A1BA-4875-A85C-60D213FAEF64}"/>
              </a:ext>
            </a:extLst>
          </p:cNvPr>
          <p:cNvSpPr txBox="1"/>
          <p:nvPr/>
        </p:nvSpPr>
        <p:spPr>
          <a:xfrm>
            <a:off x="431920" y="2782669"/>
            <a:ext cx="2576946" cy="646331"/>
          </a:xfrm>
          <a:prstGeom prst="rect">
            <a:avLst/>
          </a:prstGeom>
          <a:noFill/>
        </p:spPr>
        <p:txBody>
          <a:bodyPr wrap="square" rtlCol="0">
            <a:spAutoFit/>
          </a:bodyPr>
          <a:lstStyle/>
          <a:p>
            <a:pPr algn="ctr"/>
            <a:r>
              <a:rPr lang="en-US" b="1" dirty="0">
                <a:solidFill>
                  <a:srgbClr val="004052"/>
                </a:solidFill>
              </a:rPr>
              <a:t>INEQE</a:t>
            </a:r>
          </a:p>
          <a:p>
            <a:pPr algn="ctr"/>
            <a:r>
              <a:rPr lang="en-US" b="1" dirty="0">
                <a:solidFill>
                  <a:srgbClr val="004052"/>
                </a:solidFill>
              </a:rPr>
              <a:t>SAFEGUARDING AUDIT</a:t>
            </a:r>
          </a:p>
        </p:txBody>
      </p:sp>
      <p:sp>
        <p:nvSpPr>
          <p:cNvPr id="6" name="TextBox 5">
            <a:extLst>
              <a:ext uri="{FF2B5EF4-FFF2-40B4-BE49-F238E27FC236}">
                <a16:creationId xmlns:a16="http://schemas.microsoft.com/office/drawing/2014/main" id="{A671CB34-8A4D-87CA-7296-D88F8C1A7A8F}"/>
              </a:ext>
            </a:extLst>
          </p:cNvPr>
          <p:cNvSpPr txBox="1"/>
          <p:nvPr/>
        </p:nvSpPr>
        <p:spPr>
          <a:xfrm>
            <a:off x="431920" y="3429000"/>
            <a:ext cx="2576946" cy="369332"/>
          </a:xfrm>
          <a:prstGeom prst="rect">
            <a:avLst/>
          </a:prstGeom>
          <a:noFill/>
        </p:spPr>
        <p:txBody>
          <a:bodyPr wrap="square" rtlCol="0">
            <a:spAutoFit/>
          </a:bodyPr>
          <a:lstStyle/>
          <a:p>
            <a:pPr algn="ctr"/>
            <a:r>
              <a:rPr lang="en-US" dirty="0">
                <a:solidFill>
                  <a:srgbClr val="004052"/>
                </a:solidFill>
              </a:rPr>
              <a:t>7-minute briefing</a:t>
            </a:r>
          </a:p>
        </p:txBody>
      </p:sp>
      <p:sp>
        <p:nvSpPr>
          <p:cNvPr id="20" name="TextBox 19">
            <a:extLst>
              <a:ext uri="{FF2B5EF4-FFF2-40B4-BE49-F238E27FC236}">
                <a16:creationId xmlns:a16="http://schemas.microsoft.com/office/drawing/2014/main" id="{FBE5FCF5-9394-D7EC-C6B7-F9F0B5D05899}"/>
              </a:ext>
            </a:extLst>
          </p:cNvPr>
          <p:cNvSpPr txBox="1"/>
          <p:nvPr/>
        </p:nvSpPr>
        <p:spPr>
          <a:xfrm>
            <a:off x="3195230" y="501068"/>
            <a:ext cx="4258473" cy="523220"/>
          </a:xfrm>
          <a:prstGeom prst="rect">
            <a:avLst/>
          </a:prstGeom>
          <a:noFill/>
        </p:spPr>
        <p:txBody>
          <a:bodyPr wrap="none" rtlCol="0">
            <a:spAutoFit/>
          </a:bodyPr>
          <a:lstStyle/>
          <a:p>
            <a:r>
              <a:rPr lang="en-US" sz="2800" b="1" dirty="0">
                <a:solidFill>
                  <a:srgbClr val="48A780">
                    <a:alpha val="20000"/>
                  </a:srgbClr>
                </a:solidFill>
              </a:rPr>
              <a:t>What is the INEQE Audit?</a:t>
            </a:r>
          </a:p>
        </p:txBody>
      </p:sp>
      <p:sp>
        <p:nvSpPr>
          <p:cNvPr id="21" name="TextBox 20">
            <a:extLst>
              <a:ext uri="{FF2B5EF4-FFF2-40B4-BE49-F238E27FC236}">
                <a16:creationId xmlns:a16="http://schemas.microsoft.com/office/drawing/2014/main" id="{7084998A-C167-10A0-D252-5BF82B400BF3}"/>
              </a:ext>
            </a:extLst>
          </p:cNvPr>
          <p:cNvSpPr txBox="1"/>
          <p:nvPr/>
        </p:nvSpPr>
        <p:spPr>
          <a:xfrm>
            <a:off x="3602449" y="1368740"/>
            <a:ext cx="2588850" cy="523220"/>
          </a:xfrm>
          <a:prstGeom prst="rect">
            <a:avLst/>
          </a:prstGeom>
          <a:noFill/>
        </p:spPr>
        <p:txBody>
          <a:bodyPr wrap="none" rtlCol="0">
            <a:spAutoFit/>
          </a:bodyPr>
          <a:lstStyle/>
          <a:p>
            <a:r>
              <a:rPr lang="en-US" sz="2800" b="1" dirty="0">
                <a:solidFill>
                  <a:srgbClr val="DF9551">
                    <a:alpha val="20000"/>
                  </a:srgbClr>
                </a:solidFill>
              </a:rPr>
              <a:t>Who is INEQE?</a:t>
            </a:r>
          </a:p>
        </p:txBody>
      </p:sp>
      <p:sp>
        <p:nvSpPr>
          <p:cNvPr id="22" name="TextBox 21">
            <a:extLst>
              <a:ext uri="{FF2B5EF4-FFF2-40B4-BE49-F238E27FC236}">
                <a16:creationId xmlns:a16="http://schemas.microsoft.com/office/drawing/2014/main" id="{FA4F9397-0D77-3FEB-E4D9-75B7340CF2AB}"/>
              </a:ext>
            </a:extLst>
          </p:cNvPr>
          <p:cNvSpPr txBox="1"/>
          <p:nvPr/>
        </p:nvSpPr>
        <p:spPr>
          <a:xfrm>
            <a:off x="4028584" y="2236413"/>
            <a:ext cx="2980303" cy="523220"/>
          </a:xfrm>
          <a:prstGeom prst="rect">
            <a:avLst/>
          </a:prstGeom>
          <a:noFill/>
        </p:spPr>
        <p:txBody>
          <a:bodyPr wrap="none" rtlCol="0">
            <a:spAutoFit/>
          </a:bodyPr>
          <a:lstStyle/>
          <a:p>
            <a:r>
              <a:rPr lang="en-US" sz="2800" b="1" dirty="0">
                <a:solidFill>
                  <a:srgbClr val="4A3358"/>
                </a:solidFill>
              </a:rPr>
              <a:t>Why do an audit?</a:t>
            </a:r>
          </a:p>
        </p:txBody>
      </p:sp>
      <p:sp>
        <p:nvSpPr>
          <p:cNvPr id="23" name="TextBox 22">
            <a:extLst>
              <a:ext uri="{FF2B5EF4-FFF2-40B4-BE49-F238E27FC236}">
                <a16:creationId xmlns:a16="http://schemas.microsoft.com/office/drawing/2014/main" id="{FF584764-6863-6E66-7846-B5224E039D86}"/>
              </a:ext>
            </a:extLst>
          </p:cNvPr>
          <p:cNvSpPr txBox="1"/>
          <p:nvPr/>
        </p:nvSpPr>
        <p:spPr>
          <a:xfrm>
            <a:off x="4411885" y="3168441"/>
            <a:ext cx="2722220" cy="523220"/>
          </a:xfrm>
          <a:prstGeom prst="rect">
            <a:avLst/>
          </a:prstGeom>
          <a:noFill/>
        </p:spPr>
        <p:txBody>
          <a:bodyPr wrap="none" rtlCol="0">
            <a:spAutoFit/>
          </a:bodyPr>
          <a:lstStyle/>
          <a:p>
            <a:r>
              <a:rPr lang="en-US" sz="2800" b="1" dirty="0">
                <a:solidFill>
                  <a:srgbClr val="7EB986">
                    <a:alpha val="19540"/>
                  </a:srgbClr>
                </a:solidFill>
              </a:rPr>
              <a:t>Where &amp; when?</a:t>
            </a:r>
          </a:p>
        </p:txBody>
      </p:sp>
      <p:sp>
        <p:nvSpPr>
          <p:cNvPr id="24" name="TextBox 23">
            <a:extLst>
              <a:ext uri="{FF2B5EF4-FFF2-40B4-BE49-F238E27FC236}">
                <a16:creationId xmlns:a16="http://schemas.microsoft.com/office/drawing/2014/main" id="{A9928ADC-BF85-D52A-9F06-53DB4E8EE84D}"/>
              </a:ext>
            </a:extLst>
          </p:cNvPr>
          <p:cNvSpPr txBox="1"/>
          <p:nvPr/>
        </p:nvSpPr>
        <p:spPr>
          <a:xfrm>
            <a:off x="4028584" y="4098368"/>
            <a:ext cx="3400290" cy="523220"/>
          </a:xfrm>
          <a:prstGeom prst="rect">
            <a:avLst/>
          </a:prstGeom>
          <a:noFill/>
        </p:spPr>
        <p:txBody>
          <a:bodyPr wrap="none" rtlCol="0">
            <a:spAutoFit/>
          </a:bodyPr>
          <a:lstStyle/>
          <a:p>
            <a:r>
              <a:rPr lang="en-US" sz="2800" b="1" dirty="0">
                <a:solidFill>
                  <a:srgbClr val="5D99D2">
                    <a:alpha val="19540"/>
                  </a:srgbClr>
                </a:solidFill>
              </a:rPr>
              <a:t>What does it cover?</a:t>
            </a:r>
          </a:p>
        </p:txBody>
      </p:sp>
      <p:sp>
        <p:nvSpPr>
          <p:cNvPr id="25" name="TextBox 24">
            <a:extLst>
              <a:ext uri="{FF2B5EF4-FFF2-40B4-BE49-F238E27FC236}">
                <a16:creationId xmlns:a16="http://schemas.microsoft.com/office/drawing/2014/main" id="{44638352-3FFF-D5DA-F682-E370B1076C79}"/>
              </a:ext>
            </a:extLst>
          </p:cNvPr>
          <p:cNvSpPr txBox="1"/>
          <p:nvPr/>
        </p:nvSpPr>
        <p:spPr>
          <a:xfrm>
            <a:off x="3602449" y="4966040"/>
            <a:ext cx="4400500" cy="523220"/>
          </a:xfrm>
          <a:prstGeom prst="rect">
            <a:avLst/>
          </a:prstGeom>
          <a:noFill/>
        </p:spPr>
        <p:txBody>
          <a:bodyPr wrap="none" rtlCol="0">
            <a:spAutoFit/>
          </a:bodyPr>
          <a:lstStyle/>
          <a:p>
            <a:r>
              <a:rPr lang="en-US" sz="2800" b="1" dirty="0">
                <a:solidFill>
                  <a:srgbClr val="D96E48">
                    <a:alpha val="19540"/>
                  </a:srgbClr>
                </a:solidFill>
              </a:rPr>
              <a:t>How will it be carried out?</a:t>
            </a:r>
          </a:p>
        </p:txBody>
      </p:sp>
      <p:sp>
        <p:nvSpPr>
          <p:cNvPr id="26" name="TextBox 25">
            <a:extLst>
              <a:ext uri="{FF2B5EF4-FFF2-40B4-BE49-F238E27FC236}">
                <a16:creationId xmlns:a16="http://schemas.microsoft.com/office/drawing/2014/main" id="{FD1A6846-5123-A5EE-CD4A-6F3B5E3731DB}"/>
              </a:ext>
            </a:extLst>
          </p:cNvPr>
          <p:cNvSpPr txBox="1"/>
          <p:nvPr/>
        </p:nvSpPr>
        <p:spPr>
          <a:xfrm>
            <a:off x="3195230" y="5835815"/>
            <a:ext cx="2049857" cy="523220"/>
          </a:xfrm>
          <a:prstGeom prst="rect">
            <a:avLst/>
          </a:prstGeom>
          <a:noFill/>
        </p:spPr>
        <p:txBody>
          <a:bodyPr wrap="none" rtlCol="0">
            <a:spAutoFit/>
          </a:bodyPr>
          <a:lstStyle/>
          <a:p>
            <a:r>
              <a:rPr lang="en-US" sz="2800" b="1" dirty="0">
                <a:solidFill>
                  <a:srgbClr val="7ABC5C">
                    <a:alpha val="19540"/>
                  </a:srgbClr>
                </a:solidFill>
              </a:rPr>
              <a:t>Then what?</a:t>
            </a:r>
          </a:p>
        </p:txBody>
      </p:sp>
      <p:sp>
        <p:nvSpPr>
          <p:cNvPr id="5" name="Rectangle 4">
            <a:extLst>
              <a:ext uri="{FF2B5EF4-FFF2-40B4-BE49-F238E27FC236}">
                <a16:creationId xmlns:a16="http://schemas.microsoft.com/office/drawing/2014/main" id="{BC44208F-3366-F78C-34E3-62E9BDA4000A}"/>
              </a:ext>
            </a:extLst>
          </p:cNvPr>
          <p:cNvSpPr/>
          <p:nvPr/>
        </p:nvSpPr>
        <p:spPr>
          <a:xfrm>
            <a:off x="8580628" y="0"/>
            <a:ext cx="3611371" cy="6858000"/>
          </a:xfrm>
          <a:prstGeom prst="rect">
            <a:avLst/>
          </a:prstGeom>
          <a:solidFill>
            <a:srgbClr val="4A33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18AD37E4-2E90-9B19-6D8D-64B0CB5AC195}"/>
              </a:ext>
            </a:extLst>
          </p:cNvPr>
          <p:cNvSpPr txBox="1"/>
          <p:nvPr/>
        </p:nvSpPr>
        <p:spPr>
          <a:xfrm>
            <a:off x="8984266" y="521562"/>
            <a:ext cx="2804094" cy="5940088"/>
          </a:xfrm>
          <a:prstGeom prst="rect">
            <a:avLst/>
          </a:prstGeom>
          <a:noFill/>
        </p:spPr>
        <p:txBody>
          <a:bodyPr wrap="square" rtlCol="0">
            <a:spAutoFit/>
          </a:bodyPr>
          <a:lstStyle/>
          <a:p>
            <a:r>
              <a:rPr lang="en-GB" sz="1900" b="1" dirty="0">
                <a:solidFill>
                  <a:schemeClr val="bg1"/>
                </a:solidFill>
              </a:rPr>
              <a:t>Safeguarding Matters! </a:t>
            </a:r>
            <a:r>
              <a:rPr lang="en-GB" sz="1900" dirty="0">
                <a:solidFill>
                  <a:schemeClr val="bg1"/>
                </a:solidFill>
              </a:rPr>
              <a:t>The Church of England has had several high profile concerns and needs to regain trust by demonstrating good safeguarding practice. The purpose of these audits is to make sure dioceses, cathedrals and palaces are proactively working to create environments where everyone feels safe, valued and respected. The diocese and cathedral are committed to regularly reviewing safeguarding procedures.</a:t>
            </a:r>
          </a:p>
        </p:txBody>
      </p:sp>
    </p:spTree>
    <p:extLst>
      <p:ext uri="{BB962C8B-B14F-4D97-AF65-F5344CB8AC3E}">
        <p14:creationId xmlns:p14="http://schemas.microsoft.com/office/powerpoint/2010/main" val="511386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4FC3B82A-FE35-0B96-504A-9D31756140C3}"/>
            </a:ext>
          </a:extLst>
        </p:cNvPr>
        <p:cNvGrpSpPr/>
        <p:nvPr/>
      </p:nvGrpSpPr>
      <p:grpSpPr>
        <a:xfrm>
          <a:off x="0" y="0"/>
          <a:ext cx="0" cy="0"/>
          <a:chOff x="0" y="0"/>
          <a:chExt cx="0" cy="0"/>
        </a:xfrm>
      </p:grpSpPr>
      <p:pic>
        <p:nvPicPr>
          <p:cNvPr id="10" name="Picture 9" descr="A screen shot of a diagram&#10;&#10;AI-generated content may be incorrect.">
            <a:extLst>
              <a:ext uri="{FF2B5EF4-FFF2-40B4-BE49-F238E27FC236}">
                <a16:creationId xmlns:a16="http://schemas.microsoft.com/office/drawing/2014/main" id="{59FD5276-F74D-6C12-E8E9-BD8AB366C1A6}"/>
              </a:ext>
            </a:extLst>
          </p:cNvPr>
          <p:cNvPicPr>
            <a:picLocks noChangeAspect="1"/>
          </p:cNvPicPr>
          <p:nvPr/>
        </p:nvPicPr>
        <p:blipFill>
          <a:blip r:embed="rId2"/>
          <a:stretch>
            <a:fillRect/>
          </a:stretch>
        </p:blipFill>
        <p:spPr>
          <a:xfrm>
            <a:off x="817874" y="826595"/>
            <a:ext cx="3016331" cy="5204809"/>
          </a:xfrm>
          <a:prstGeom prst="rect">
            <a:avLst/>
          </a:prstGeom>
        </p:spPr>
      </p:pic>
      <p:sp>
        <p:nvSpPr>
          <p:cNvPr id="4" name="TextBox 3">
            <a:extLst>
              <a:ext uri="{FF2B5EF4-FFF2-40B4-BE49-F238E27FC236}">
                <a16:creationId xmlns:a16="http://schemas.microsoft.com/office/drawing/2014/main" id="{4D611DAA-ED6B-9DF6-AE15-6B85835D799C}"/>
              </a:ext>
            </a:extLst>
          </p:cNvPr>
          <p:cNvSpPr txBox="1"/>
          <p:nvPr/>
        </p:nvSpPr>
        <p:spPr>
          <a:xfrm>
            <a:off x="431920" y="2782669"/>
            <a:ext cx="2576946" cy="646331"/>
          </a:xfrm>
          <a:prstGeom prst="rect">
            <a:avLst/>
          </a:prstGeom>
          <a:noFill/>
        </p:spPr>
        <p:txBody>
          <a:bodyPr wrap="square" rtlCol="0">
            <a:spAutoFit/>
          </a:bodyPr>
          <a:lstStyle/>
          <a:p>
            <a:pPr algn="ctr"/>
            <a:r>
              <a:rPr lang="en-US" b="1" dirty="0">
                <a:solidFill>
                  <a:srgbClr val="004052"/>
                </a:solidFill>
              </a:rPr>
              <a:t>INEQE</a:t>
            </a:r>
          </a:p>
          <a:p>
            <a:pPr algn="ctr"/>
            <a:r>
              <a:rPr lang="en-US" b="1" dirty="0">
                <a:solidFill>
                  <a:srgbClr val="004052"/>
                </a:solidFill>
              </a:rPr>
              <a:t>SAFEGUARDING AUDIT</a:t>
            </a:r>
          </a:p>
        </p:txBody>
      </p:sp>
      <p:sp>
        <p:nvSpPr>
          <p:cNvPr id="6" name="TextBox 5">
            <a:extLst>
              <a:ext uri="{FF2B5EF4-FFF2-40B4-BE49-F238E27FC236}">
                <a16:creationId xmlns:a16="http://schemas.microsoft.com/office/drawing/2014/main" id="{84769BED-A6EA-DADD-F463-2903F0623589}"/>
              </a:ext>
            </a:extLst>
          </p:cNvPr>
          <p:cNvSpPr txBox="1"/>
          <p:nvPr/>
        </p:nvSpPr>
        <p:spPr>
          <a:xfrm>
            <a:off x="431920" y="3429000"/>
            <a:ext cx="2576946" cy="369332"/>
          </a:xfrm>
          <a:prstGeom prst="rect">
            <a:avLst/>
          </a:prstGeom>
          <a:noFill/>
        </p:spPr>
        <p:txBody>
          <a:bodyPr wrap="square" rtlCol="0">
            <a:spAutoFit/>
          </a:bodyPr>
          <a:lstStyle/>
          <a:p>
            <a:pPr algn="ctr"/>
            <a:r>
              <a:rPr lang="en-US" dirty="0">
                <a:solidFill>
                  <a:srgbClr val="004052"/>
                </a:solidFill>
              </a:rPr>
              <a:t>7-minute briefing</a:t>
            </a:r>
          </a:p>
        </p:txBody>
      </p:sp>
      <p:sp>
        <p:nvSpPr>
          <p:cNvPr id="20" name="TextBox 19">
            <a:extLst>
              <a:ext uri="{FF2B5EF4-FFF2-40B4-BE49-F238E27FC236}">
                <a16:creationId xmlns:a16="http://schemas.microsoft.com/office/drawing/2014/main" id="{E49D0052-B4EF-49B3-BCED-713D24544071}"/>
              </a:ext>
            </a:extLst>
          </p:cNvPr>
          <p:cNvSpPr txBox="1"/>
          <p:nvPr/>
        </p:nvSpPr>
        <p:spPr>
          <a:xfrm>
            <a:off x="3195230" y="501068"/>
            <a:ext cx="4258473" cy="523220"/>
          </a:xfrm>
          <a:prstGeom prst="rect">
            <a:avLst/>
          </a:prstGeom>
          <a:noFill/>
        </p:spPr>
        <p:txBody>
          <a:bodyPr wrap="none" rtlCol="0">
            <a:spAutoFit/>
          </a:bodyPr>
          <a:lstStyle/>
          <a:p>
            <a:r>
              <a:rPr lang="en-US" sz="2800" b="1" dirty="0">
                <a:solidFill>
                  <a:srgbClr val="48A780">
                    <a:alpha val="20000"/>
                  </a:srgbClr>
                </a:solidFill>
              </a:rPr>
              <a:t>What is the INEQE Audit?</a:t>
            </a:r>
          </a:p>
        </p:txBody>
      </p:sp>
      <p:sp>
        <p:nvSpPr>
          <p:cNvPr id="21" name="TextBox 20">
            <a:extLst>
              <a:ext uri="{FF2B5EF4-FFF2-40B4-BE49-F238E27FC236}">
                <a16:creationId xmlns:a16="http://schemas.microsoft.com/office/drawing/2014/main" id="{A08CD8DF-C7C7-4928-6108-91DDB26EE3C1}"/>
              </a:ext>
            </a:extLst>
          </p:cNvPr>
          <p:cNvSpPr txBox="1"/>
          <p:nvPr/>
        </p:nvSpPr>
        <p:spPr>
          <a:xfrm>
            <a:off x="3602449" y="1368740"/>
            <a:ext cx="2588850" cy="523220"/>
          </a:xfrm>
          <a:prstGeom prst="rect">
            <a:avLst/>
          </a:prstGeom>
          <a:noFill/>
        </p:spPr>
        <p:txBody>
          <a:bodyPr wrap="none" rtlCol="0">
            <a:spAutoFit/>
          </a:bodyPr>
          <a:lstStyle/>
          <a:p>
            <a:r>
              <a:rPr lang="en-US" sz="2800" b="1" dirty="0">
                <a:solidFill>
                  <a:srgbClr val="DF9551">
                    <a:alpha val="20000"/>
                  </a:srgbClr>
                </a:solidFill>
              </a:rPr>
              <a:t>Who is INEQE?</a:t>
            </a:r>
          </a:p>
        </p:txBody>
      </p:sp>
      <p:sp>
        <p:nvSpPr>
          <p:cNvPr id="22" name="TextBox 21">
            <a:extLst>
              <a:ext uri="{FF2B5EF4-FFF2-40B4-BE49-F238E27FC236}">
                <a16:creationId xmlns:a16="http://schemas.microsoft.com/office/drawing/2014/main" id="{4DF8F6F6-5368-7257-2607-52A614B932BC}"/>
              </a:ext>
            </a:extLst>
          </p:cNvPr>
          <p:cNvSpPr txBox="1"/>
          <p:nvPr/>
        </p:nvSpPr>
        <p:spPr>
          <a:xfrm>
            <a:off x="4028584" y="2236413"/>
            <a:ext cx="2980303" cy="523220"/>
          </a:xfrm>
          <a:prstGeom prst="rect">
            <a:avLst/>
          </a:prstGeom>
          <a:noFill/>
        </p:spPr>
        <p:txBody>
          <a:bodyPr wrap="none" rtlCol="0">
            <a:spAutoFit/>
          </a:bodyPr>
          <a:lstStyle/>
          <a:p>
            <a:r>
              <a:rPr lang="en-US" sz="2800" b="1" dirty="0">
                <a:solidFill>
                  <a:srgbClr val="4A3358">
                    <a:alpha val="20000"/>
                  </a:srgbClr>
                </a:solidFill>
              </a:rPr>
              <a:t>Why do an audit?</a:t>
            </a:r>
          </a:p>
        </p:txBody>
      </p:sp>
      <p:sp>
        <p:nvSpPr>
          <p:cNvPr id="23" name="TextBox 22">
            <a:extLst>
              <a:ext uri="{FF2B5EF4-FFF2-40B4-BE49-F238E27FC236}">
                <a16:creationId xmlns:a16="http://schemas.microsoft.com/office/drawing/2014/main" id="{AB152E1C-F615-1823-A3E5-C51C42F63DCA}"/>
              </a:ext>
            </a:extLst>
          </p:cNvPr>
          <p:cNvSpPr txBox="1"/>
          <p:nvPr/>
        </p:nvSpPr>
        <p:spPr>
          <a:xfrm>
            <a:off x="4411885" y="3168441"/>
            <a:ext cx="2722220" cy="523220"/>
          </a:xfrm>
          <a:prstGeom prst="rect">
            <a:avLst/>
          </a:prstGeom>
          <a:noFill/>
        </p:spPr>
        <p:txBody>
          <a:bodyPr wrap="none" rtlCol="0">
            <a:spAutoFit/>
          </a:bodyPr>
          <a:lstStyle/>
          <a:p>
            <a:r>
              <a:rPr lang="en-US" sz="2800" b="1" dirty="0">
                <a:solidFill>
                  <a:srgbClr val="7EB986"/>
                </a:solidFill>
              </a:rPr>
              <a:t>Where &amp; when?</a:t>
            </a:r>
          </a:p>
        </p:txBody>
      </p:sp>
      <p:sp>
        <p:nvSpPr>
          <p:cNvPr id="24" name="TextBox 23">
            <a:extLst>
              <a:ext uri="{FF2B5EF4-FFF2-40B4-BE49-F238E27FC236}">
                <a16:creationId xmlns:a16="http://schemas.microsoft.com/office/drawing/2014/main" id="{10A1BFA9-5F37-E476-FFC3-4F066DF8018D}"/>
              </a:ext>
            </a:extLst>
          </p:cNvPr>
          <p:cNvSpPr txBox="1"/>
          <p:nvPr/>
        </p:nvSpPr>
        <p:spPr>
          <a:xfrm>
            <a:off x="4028584" y="4098368"/>
            <a:ext cx="3400290" cy="523220"/>
          </a:xfrm>
          <a:prstGeom prst="rect">
            <a:avLst/>
          </a:prstGeom>
          <a:noFill/>
        </p:spPr>
        <p:txBody>
          <a:bodyPr wrap="none" rtlCol="0">
            <a:spAutoFit/>
          </a:bodyPr>
          <a:lstStyle/>
          <a:p>
            <a:r>
              <a:rPr lang="en-US" sz="2800" b="1" dirty="0">
                <a:solidFill>
                  <a:srgbClr val="5D99D2">
                    <a:alpha val="19540"/>
                  </a:srgbClr>
                </a:solidFill>
              </a:rPr>
              <a:t>What does it cover?</a:t>
            </a:r>
          </a:p>
        </p:txBody>
      </p:sp>
      <p:sp>
        <p:nvSpPr>
          <p:cNvPr id="25" name="TextBox 24">
            <a:extLst>
              <a:ext uri="{FF2B5EF4-FFF2-40B4-BE49-F238E27FC236}">
                <a16:creationId xmlns:a16="http://schemas.microsoft.com/office/drawing/2014/main" id="{48430292-2935-823A-5340-2B11CECB581E}"/>
              </a:ext>
            </a:extLst>
          </p:cNvPr>
          <p:cNvSpPr txBox="1"/>
          <p:nvPr/>
        </p:nvSpPr>
        <p:spPr>
          <a:xfrm>
            <a:off x="3602449" y="4966040"/>
            <a:ext cx="4400500" cy="523220"/>
          </a:xfrm>
          <a:prstGeom prst="rect">
            <a:avLst/>
          </a:prstGeom>
          <a:noFill/>
        </p:spPr>
        <p:txBody>
          <a:bodyPr wrap="none" rtlCol="0">
            <a:spAutoFit/>
          </a:bodyPr>
          <a:lstStyle/>
          <a:p>
            <a:r>
              <a:rPr lang="en-US" sz="2800" b="1" dirty="0">
                <a:solidFill>
                  <a:srgbClr val="D96E48">
                    <a:alpha val="19540"/>
                  </a:srgbClr>
                </a:solidFill>
              </a:rPr>
              <a:t>How will it be carried out?</a:t>
            </a:r>
          </a:p>
        </p:txBody>
      </p:sp>
      <p:sp>
        <p:nvSpPr>
          <p:cNvPr id="26" name="TextBox 25">
            <a:extLst>
              <a:ext uri="{FF2B5EF4-FFF2-40B4-BE49-F238E27FC236}">
                <a16:creationId xmlns:a16="http://schemas.microsoft.com/office/drawing/2014/main" id="{70D256F4-E963-E591-3316-FB55B96BF818}"/>
              </a:ext>
            </a:extLst>
          </p:cNvPr>
          <p:cNvSpPr txBox="1"/>
          <p:nvPr/>
        </p:nvSpPr>
        <p:spPr>
          <a:xfrm>
            <a:off x="3195230" y="5835815"/>
            <a:ext cx="2049857" cy="523220"/>
          </a:xfrm>
          <a:prstGeom prst="rect">
            <a:avLst/>
          </a:prstGeom>
          <a:noFill/>
        </p:spPr>
        <p:txBody>
          <a:bodyPr wrap="none" rtlCol="0">
            <a:spAutoFit/>
          </a:bodyPr>
          <a:lstStyle/>
          <a:p>
            <a:r>
              <a:rPr lang="en-US" sz="2800" b="1" dirty="0">
                <a:solidFill>
                  <a:srgbClr val="7ABC5C">
                    <a:alpha val="19540"/>
                  </a:srgbClr>
                </a:solidFill>
              </a:rPr>
              <a:t>Then what?</a:t>
            </a:r>
          </a:p>
        </p:txBody>
      </p:sp>
      <p:sp>
        <p:nvSpPr>
          <p:cNvPr id="5" name="Rectangle 4">
            <a:extLst>
              <a:ext uri="{FF2B5EF4-FFF2-40B4-BE49-F238E27FC236}">
                <a16:creationId xmlns:a16="http://schemas.microsoft.com/office/drawing/2014/main" id="{1C1EBE57-0D78-214C-BB70-4E97CBF0401A}"/>
              </a:ext>
            </a:extLst>
          </p:cNvPr>
          <p:cNvSpPr/>
          <p:nvPr/>
        </p:nvSpPr>
        <p:spPr>
          <a:xfrm>
            <a:off x="8580628" y="0"/>
            <a:ext cx="3611371" cy="6858000"/>
          </a:xfrm>
          <a:prstGeom prst="rect">
            <a:avLst/>
          </a:prstGeom>
          <a:solidFill>
            <a:srgbClr val="7EB9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46C50368-0865-C788-B204-954E0984A285}"/>
              </a:ext>
            </a:extLst>
          </p:cNvPr>
          <p:cNvSpPr txBox="1"/>
          <p:nvPr/>
        </p:nvSpPr>
        <p:spPr>
          <a:xfrm>
            <a:off x="8984266" y="521562"/>
            <a:ext cx="2804094" cy="5816977"/>
          </a:xfrm>
          <a:prstGeom prst="rect">
            <a:avLst/>
          </a:prstGeom>
          <a:noFill/>
        </p:spPr>
        <p:txBody>
          <a:bodyPr wrap="square" rtlCol="0">
            <a:spAutoFit/>
          </a:bodyPr>
          <a:lstStyle/>
          <a:p>
            <a:r>
              <a:rPr lang="en-GB" sz="2000" dirty="0">
                <a:solidFill>
                  <a:schemeClr val="bg1"/>
                </a:solidFill>
              </a:rPr>
              <a:t>Audits are taking place across the whole of the Church of England:</a:t>
            </a:r>
          </a:p>
          <a:p>
            <a:r>
              <a:rPr lang="en-GB" sz="2000" dirty="0">
                <a:solidFill>
                  <a:schemeClr val="bg1"/>
                </a:solidFill>
              </a:rPr>
              <a:t>42 Dioceses, 42 Cathedrals and 2 Palaces.</a:t>
            </a:r>
          </a:p>
          <a:p>
            <a:r>
              <a:rPr lang="en-GB" sz="2000" dirty="0">
                <a:solidFill>
                  <a:schemeClr val="bg1"/>
                </a:solidFill>
              </a:rPr>
              <a:t> </a:t>
            </a:r>
          </a:p>
          <a:p>
            <a:r>
              <a:rPr lang="en-GB" sz="2400" b="1" dirty="0">
                <a:solidFill>
                  <a:schemeClr val="bg1"/>
                </a:solidFill>
              </a:rPr>
              <a:t>INEQE is in our diocese:</a:t>
            </a:r>
          </a:p>
          <a:p>
            <a:r>
              <a:rPr lang="en-GB" sz="2400" b="1" dirty="0">
                <a:solidFill>
                  <a:schemeClr val="bg1"/>
                </a:solidFill>
              </a:rPr>
              <a:t>7 - 9 JANUARY 2026</a:t>
            </a:r>
          </a:p>
          <a:p>
            <a:endParaRPr lang="en-GB" sz="2000" dirty="0">
              <a:solidFill>
                <a:schemeClr val="bg1"/>
              </a:solidFill>
            </a:endParaRPr>
          </a:p>
          <a:p>
            <a:r>
              <a:rPr lang="en-GB" sz="2000" dirty="0">
                <a:solidFill>
                  <a:schemeClr val="bg1"/>
                </a:solidFill>
              </a:rPr>
              <a:t>Preparation is already underway and your assistance is needed. Those involved</a:t>
            </a:r>
          </a:p>
          <a:p>
            <a:r>
              <a:rPr lang="en-GB" sz="2000" dirty="0">
                <a:solidFill>
                  <a:schemeClr val="bg1"/>
                </a:solidFill>
              </a:rPr>
              <a:t>will be advised and briefed well in advance of any required activity.</a:t>
            </a:r>
          </a:p>
        </p:txBody>
      </p:sp>
    </p:spTree>
    <p:extLst>
      <p:ext uri="{BB962C8B-B14F-4D97-AF65-F5344CB8AC3E}">
        <p14:creationId xmlns:p14="http://schemas.microsoft.com/office/powerpoint/2010/main" val="4128762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D2CD25B4-244D-9553-7F8D-20B0DFCD21E2}"/>
            </a:ext>
          </a:extLst>
        </p:cNvPr>
        <p:cNvGrpSpPr/>
        <p:nvPr/>
      </p:nvGrpSpPr>
      <p:grpSpPr>
        <a:xfrm>
          <a:off x="0" y="0"/>
          <a:ext cx="0" cy="0"/>
          <a:chOff x="0" y="0"/>
          <a:chExt cx="0" cy="0"/>
        </a:xfrm>
      </p:grpSpPr>
      <p:pic>
        <p:nvPicPr>
          <p:cNvPr id="10" name="Picture 9" descr="A screen shot of a diagram&#10;&#10;AI-generated content may be incorrect.">
            <a:extLst>
              <a:ext uri="{FF2B5EF4-FFF2-40B4-BE49-F238E27FC236}">
                <a16:creationId xmlns:a16="http://schemas.microsoft.com/office/drawing/2014/main" id="{7BAD9108-CEC8-25EB-8B93-3B438748F9D5}"/>
              </a:ext>
            </a:extLst>
          </p:cNvPr>
          <p:cNvPicPr>
            <a:picLocks noChangeAspect="1"/>
          </p:cNvPicPr>
          <p:nvPr/>
        </p:nvPicPr>
        <p:blipFill>
          <a:blip r:embed="rId2"/>
          <a:stretch>
            <a:fillRect/>
          </a:stretch>
        </p:blipFill>
        <p:spPr>
          <a:xfrm>
            <a:off x="817874" y="826595"/>
            <a:ext cx="3016331" cy="5204809"/>
          </a:xfrm>
          <a:prstGeom prst="rect">
            <a:avLst/>
          </a:prstGeom>
        </p:spPr>
      </p:pic>
      <p:sp>
        <p:nvSpPr>
          <p:cNvPr id="4" name="TextBox 3">
            <a:extLst>
              <a:ext uri="{FF2B5EF4-FFF2-40B4-BE49-F238E27FC236}">
                <a16:creationId xmlns:a16="http://schemas.microsoft.com/office/drawing/2014/main" id="{F52EFCBE-9E3E-1CA3-09EA-5A55AB3AAAB0}"/>
              </a:ext>
            </a:extLst>
          </p:cNvPr>
          <p:cNvSpPr txBox="1"/>
          <p:nvPr/>
        </p:nvSpPr>
        <p:spPr>
          <a:xfrm>
            <a:off x="431920" y="2782669"/>
            <a:ext cx="2576946" cy="646331"/>
          </a:xfrm>
          <a:prstGeom prst="rect">
            <a:avLst/>
          </a:prstGeom>
          <a:noFill/>
        </p:spPr>
        <p:txBody>
          <a:bodyPr wrap="square" rtlCol="0">
            <a:spAutoFit/>
          </a:bodyPr>
          <a:lstStyle/>
          <a:p>
            <a:pPr algn="ctr"/>
            <a:r>
              <a:rPr lang="en-US" b="1" dirty="0">
                <a:solidFill>
                  <a:srgbClr val="004052"/>
                </a:solidFill>
              </a:rPr>
              <a:t>INEQE</a:t>
            </a:r>
          </a:p>
          <a:p>
            <a:pPr algn="ctr"/>
            <a:r>
              <a:rPr lang="en-US" b="1" dirty="0">
                <a:solidFill>
                  <a:srgbClr val="004052"/>
                </a:solidFill>
              </a:rPr>
              <a:t>SAFEGUARDING AUDIT</a:t>
            </a:r>
          </a:p>
        </p:txBody>
      </p:sp>
      <p:sp>
        <p:nvSpPr>
          <p:cNvPr id="6" name="TextBox 5">
            <a:extLst>
              <a:ext uri="{FF2B5EF4-FFF2-40B4-BE49-F238E27FC236}">
                <a16:creationId xmlns:a16="http://schemas.microsoft.com/office/drawing/2014/main" id="{69F39305-2C5B-BEBF-4F08-61B9C8E2C236}"/>
              </a:ext>
            </a:extLst>
          </p:cNvPr>
          <p:cNvSpPr txBox="1"/>
          <p:nvPr/>
        </p:nvSpPr>
        <p:spPr>
          <a:xfrm>
            <a:off x="431920" y="3429000"/>
            <a:ext cx="2576946" cy="369332"/>
          </a:xfrm>
          <a:prstGeom prst="rect">
            <a:avLst/>
          </a:prstGeom>
          <a:noFill/>
        </p:spPr>
        <p:txBody>
          <a:bodyPr wrap="square" rtlCol="0">
            <a:spAutoFit/>
          </a:bodyPr>
          <a:lstStyle/>
          <a:p>
            <a:pPr algn="ctr"/>
            <a:r>
              <a:rPr lang="en-US" dirty="0">
                <a:solidFill>
                  <a:srgbClr val="004052"/>
                </a:solidFill>
              </a:rPr>
              <a:t>7-minute briefing</a:t>
            </a:r>
          </a:p>
        </p:txBody>
      </p:sp>
      <p:sp>
        <p:nvSpPr>
          <p:cNvPr id="20" name="TextBox 19">
            <a:extLst>
              <a:ext uri="{FF2B5EF4-FFF2-40B4-BE49-F238E27FC236}">
                <a16:creationId xmlns:a16="http://schemas.microsoft.com/office/drawing/2014/main" id="{A937584C-6B2B-BCB4-F1A9-733C472913CE}"/>
              </a:ext>
            </a:extLst>
          </p:cNvPr>
          <p:cNvSpPr txBox="1"/>
          <p:nvPr/>
        </p:nvSpPr>
        <p:spPr>
          <a:xfrm>
            <a:off x="3195230" y="501068"/>
            <a:ext cx="4258473" cy="523220"/>
          </a:xfrm>
          <a:prstGeom prst="rect">
            <a:avLst/>
          </a:prstGeom>
          <a:noFill/>
        </p:spPr>
        <p:txBody>
          <a:bodyPr wrap="none" rtlCol="0">
            <a:spAutoFit/>
          </a:bodyPr>
          <a:lstStyle/>
          <a:p>
            <a:r>
              <a:rPr lang="en-US" sz="2800" b="1" dirty="0">
                <a:solidFill>
                  <a:srgbClr val="48A780">
                    <a:alpha val="20000"/>
                  </a:srgbClr>
                </a:solidFill>
              </a:rPr>
              <a:t>What is the INEQE Audit?</a:t>
            </a:r>
          </a:p>
        </p:txBody>
      </p:sp>
      <p:sp>
        <p:nvSpPr>
          <p:cNvPr id="21" name="TextBox 20">
            <a:extLst>
              <a:ext uri="{FF2B5EF4-FFF2-40B4-BE49-F238E27FC236}">
                <a16:creationId xmlns:a16="http://schemas.microsoft.com/office/drawing/2014/main" id="{25B861FA-CFC2-ABA1-AE35-0ECC52F36899}"/>
              </a:ext>
            </a:extLst>
          </p:cNvPr>
          <p:cNvSpPr txBox="1"/>
          <p:nvPr/>
        </p:nvSpPr>
        <p:spPr>
          <a:xfrm>
            <a:off x="3602449" y="1368740"/>
            <a:ext cx="2588850" cy="523220"/>
          </a:xfrm>
          <a:prstGeom prst="rect">
            <a:avLst/>
          </a:prstGeom>
          <a:noFill/>
        </p:spPr>
        <p:txBody>
          <a:bodyPr wrap="none" rtlCol="0">
            <a:spAutoFit/>
          </a:bodyPr>
          <a:lstStyle/>
          <a:p>
            <a:r>
              <a:rPr lang="en-US" sz="2800" b="1" dirty="0">
                <a:solidFill>
                  <a:srgbClr val="DF9551">
                    <a:alpha val="20000"/>
                  </a:srgbClr>
                </a:solidFill>
              </a:rPr>
              <a:t>Who is INEQE?</a:t>
            </a:r>
          </a:p>
        </p:txBody>
      </p:sp>
      <p:sp>
        <p:nvSpPr>
          <p:cNvPr id="22" name="TextBox 21">
            <a:extLst>
              <a:ext uri="{FF2B5EF4-FFF2-40B4-BE49-F238E27FC236}">
                <a16:creationId xmlns:a16="http://schemas.microsoft.com/office/drawing/2014/main" id="{05F55ADC-0383-ED9E-FC0F-1BE0A206CFF9}"/>
              </a:ext>
            </a:extLst>
          </p:cNvPr>
          <p:cNvSpPr txBox="1"/>
          <p:nvPr/>
        </p:nvSpPr>
        <p:spPr>
          <a:xfrm>
            <a:off x="4028584" y="2236413"/>
            <a:ext cx="2980303" cy="523220"/>
          </a:xfrm>
          <a:prstGeom prst="rect">
            <a:avLst/>
          </a:prstGeom>
          <a:noFill/>
        </p:spPr>
        <p:txBody>
          <a:bodyPr wrap="none" rtlCol="0">
            <a:spAutoFit/>
          </a:bodyPr>
          <a:lstStyle/>
          <a:p>
            <a:r>
              <a:rPr lang="en-US" sz="2800" b="1" dirty="0">
                <a:solidFill>
                  <a:srgbClr val="4A3358">
                    <a:alpha val="20000"/>
                  </a:srgbClr>
                </a:solidFill>
              </a:rPr>
              <a:t>Why do an audit?</a:t>
            </a:r>
          </a:p>
        </p:txBody>
      </p:sp>
      <p:sp>
        <p:nvSpPr>
          <p:cNvPr id="23" name="TextBox 22">
            <a:extLst>
              <a:ext uri="{FF2B5EF4-FFF2-40B4-BE49-F238E27FC236}">
                <a16:creationId xmlns:a16="http://schemas.microsoft.com/office/drawing/2014/main" id="{D9987ACF-963F-17FD-3282-28B30A16DA2D}"/>
              </a:ext>
            </a:extLst>
          </p:cNvPr>
          <p:cNvSpPr txBox="1"/>
          <p:nvPr/>
        </p:nvSpPr>
        <p:spPr>
          <a:xfrm>
            <a:off x="4411885" y="3168441"/>
            <a:ext cx="2722220" cy="523220"/>
          </a:xfrm>
          <a:prstGeom prst="rect">
            <a:avLst/>
          </a:prstGeom>
          <a:noFill/>
        </p:spPr>
        <p:txBody>
          <a:bodyPr wrap="none" rtlCol="0">
            <a:spAutoFit/>
          </a:bodyPr>
          <a:lstStyle/>
          <a:p>
            <a:r>
              <a:rPr lang="en-US" sz="2800" b="1" dirty="0">
                <a:solidFill>
                  <a:srgbClr val="7EB986">
                    <a:alpha val="20000"/>
                  </a:srgbClr>
                </a:solidFill>
              </a:rPr>
              <a:t>Where &amp; when?</a:t>
            </a:r>
          </a:p>
        </p:txBody>
      </p:sp>
      <p:sp>
        <p:nvSpPr>
          <p:cNvPr id="24" name="TextBox 23">
            <a:extLst>
              <a:ext uri="{FF2B5EF4-FFF2-40B4-BE49-F238E27FC236}">
                <a16:creationId xmlns:a16="http://schemas.microsoft.com/office/drawing/2014/main" id="{EBB0EDB1-7C02-EE6A-FF45-FE8C8384C84C}"/>
              </a:ext>
            </a:extLst>
          </p:cNvPr>
          <p:cNvSpPr txBox="1"/>
          <p:nvPr/>
        </p:nvSpPr>
        <p:spPr>
          <a:xfrm>
            <a:off x="4028584" y="4098368"/>
            <a:ext cx="3400290" cy="523220"/>
          </a:xfrm>
          <a:prstGeom prst="rect">
            <a:avLst/>
          </a:prstGeom>
          <a:noFill/>
        </p:spPr>
        <p:txBody>
          <a:bodyPr wrap="none" rtlCol="0">
            <a:spAutoFit/>
          </a:bodyPr>
          <a:lstStyle/>
          <a:p>
            <a:r>
              <a:rPr lang="en-US" sz="2800" b="1" dirty="0">
                <a:solidFill>
                  <a:srgbClr val="5D99D2"/>
                </a:solidFill>
              </a:rPr>
              <a:t>What does it cover?</a:t>
            </a:r>
          </a:p>
        </p:txBody>
      </p:sp>
      <p:sp>
        <p:nvSpPr>
          <p:cNvPr id="25" name="TextBox 24">
            <a:extLst>
              <a:ext uri="{FF2B5EF4-FFF2-40B4-BE49-F238E27FC236}">
                <a16:creationId xmlns:a16="http://schemas.microsoft.com/office/drawing/2014/main" id="{A0A05270-67B7-25F4-9FA7-30996417099C}"/>
              </a:ext>
            </a:extLst>
          </p:cNvPr>
          <p:cNvSpPr txBox="1"/>
          <p:nvPr/>
        </p:nvSpPr>
        <p:spPr>
          <a:xfrm>
            <a:off x="3602449" y="4966040"/>
            <a:ext cx="4400500" cy="523220"/>
          </a:xfrm>
          <a:prstGeom prst="rect">
            <a:avLst/>
          </a:prstGeom>
          <a:noFill/>
        </p:spPr>
        <p:txBody>
          <a:bodyPr wrap="none" rtlCol="0">
            <a:spAutoFit/>
          </a:bodyPr>
          <a:lstStyle/>
          <a:p>
            <a:r>
              <a:rPr lang="en-US" sz="2800" b="1" dirty="0">
                <a:solidFill>
                  <a:srgbClr val="D96E48">
                    <a:alpha val="19540"/>
                  </a:srgbClr>
                </a:solidFill>
              </a:rPr>
              <a:t>How will it be carried out?</a:t>
            </a:r>
          </a:p>
        </p:txBody>
      </p:sp>
      <p:sp>
        <p:nvSpPr>
          <p:cNvPr id="26" name="TextBox 25">
            <a:extLst>
              <a:ext uri="{FF2B5EF4-FFF2-40B4-BE49-F238E27FC236}">
                <a16:creationId xmlns:a16="http://schemas.microsoft.com/office/drawing/2014/main" id="{586768F6-B0CA-2327-987D-07A7445FD660}"/>
              </a:ext>
            </a:extLst>
          </p:cNvPr>
          <p:cNvSpPr txBox="1"/>
          <p:nvPr/>
        </p:nvSpPr>
        <p:spPr>
          <a:xfrm>
            <a:off x="3195230" y="5835815"/>
            <a:ext cx="2049857" cy="523220"/>
          </a:xfrm>
          <a:prstGeom prst="rect">
            <a:avLst/>
          </a:prstGeom>
          <a:noFill/>
        </p:spPr>
        <p:txBody>
          <a:bodyPr wrap="none" rtlCol="0">
            <a:spAutoFit/>
          </a:bodyPr>
          <a:lstStyle/>
          <a:p>
            <a:r>
              <a:rPr lang="en-US" sz="2800" b="1" dirty="0">
                <a:solidFill>
                  <a:srgbClr val="7ABC5C">
                    <a:alpha val="19540"/>
                  </a:srgbClr>
                </a:solidFill>
              </a:rPr>
              <a:t>Then what?</a:t>
            </a:r>
          </a:p>
        </p:txBody>
      </p:sp>
      <p:sp>
        <p:nvSpPr>
          <p:cNvPr id="5" name="Rectangle 4">
            <a:extLst>
              <a:ext uri="{FF2B5EF4-FFF2-40B4-BE49-F238E27FC236}">
                <a16:creationId xmlns:a16="http://schemas.microsoft.com/office/drawing/2014/main" id="{6866B8BE-A2AC-24BF-479D-3A1DB0BD0384}"/>
              </a:ext>
            </a:extLst>
          </p:cNvPr>
          <p:cNvSpPr/>
          <p:nvPr/>
        </p:nvSpPr>
        <p:spPr>
          <a:xfrm>
            <a:off x="8580628" y="0"/>
            <a:ext cx="3611371" cy="6858000"/>
          </a:xfrm>
          <a:prstGeom prst="rect">
            <a:avLst/>
          </a:prstGeom>
          <a:solidFill>
            <a:srgbClr val="5D99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9F1B0489-1343-6742-B832-0605589D626E}"/>
              </a:ext>
            </a:extLst>
          </p:cNvPr>
          <p:cNvSpPr txBox="1"/>
          <p:nvPr/>
        </p:nvSpPr>
        <p:spPr>
          <a:xfrm>
            <a:off x="8984266" y="521562"/>
            <a:ext cx="2804094" cy="5632311"/>
          </a:xfrm>
          <a:prstGeom prst="rect">
            <a:avLst/>
          </a:prstGeom>
          <a:noFill/>
        </p:spPr>
        <p:txBody>
          <a:bodyPr wrap="square" rtlCol="0">
            <a:spAutoFit/>
          </a:bodyPr>
          <a:lstStyle/>
          <a:p>
            <a:r>
              <a:rPr lang="en-GB" sz="2400" b="1" dirty="0">
                <a:solidFill>
                  <a:schemeClr val="bg1"/>
                </a:solidFill>
              </a:rPr>
              <a:t>The five National Standards set in October 2023:</a:t>
            </a:r>
          </a:p>
          <a:p>
            <a:pPr marL="342900" indent="-342900">
              <a:buFont typeface="+mj-lt"/>
              <a:buAutoNum type="arabicPeriod"/>
            </a:pPr>
            <a:r>
              <a:rPr lang="en-GB" sz="2400" dirty="0">
                <a:solidFill>
                  <a:schemeClr val="bg1"/>
                </a:solidFill>
              </a:rPr>
              <a:t>Culture, Leadership and Capacity</a:t>
            </a:r>
          </a:p>
          <a:p>
            <a:pPr marL="342900" indent="-342900">
              <a:buFont typeface="+mj-lt"/>
              <a:buAutoNum type="arabicPeriod"/>
            </a:pPr>
            <a:r>
              <a:rPr lang="en-GB" sz="2400" dirty="0">
                <a:solidFill>
                  <a:schemeClr val="bg1"/>
                </a:solidFill>
              </a:rPr>
              <a:t>Recognising, Assessing and Managing Risk</a:t>
            </a:r>
          </a:p>
          <a:p>
            <a:pPr marL="342900" indent="-342900">
              <a:buFont typeface="+mj-lt"/>
              <a:buAutoNum type="arabicPeriod"/>
            </a:pPr>
            <a:r>
              <a:rPr lang="en-GB" sz="2400" dirty="0">
                <a:solidFill>
                  <a:schemeClr val="bg1"/>
                </a:solidFill>
              </a:rPr>
              <a:t>Prevention</a:t>
            </a:r>
          </a:p>
          <a:p>
            <a:pPr marL="342900" indent="-342900">
              <a:buFont typeface="+mj-lt"/>
              <a:buAutoNum type="arabicPeriod"/>
            </a:pPr>
            <a:r>
              <a:rPr lang="en-GB" sz="2400" dirty="0">
                <a:solidFill>
                  <a:schemeClr val="bg1"/>
                </a:solidFill>
              </a:rPr>
              <a:t>Victims and Survivors</a:t>
            </a:r>
          </a:p>
          <a:p>
            <a:pPr marL="342900" indent="-342900">
              <a:buFont typeface="+mj-lt"/>
              <a:buAutoNum type="arabicPeriod"/>
            </a:pPr>
            <a:r>
              <a:rPr lang="en-GB" sz="2400" dirty="0">
                <a:solidFill>
                  <a:schemeClr val="bg1"/>
                </a:solidFill>
              </a:rPr>
              <a:t>Learning Supervision and Support</a:t>
            </a:r>
          </a:p>
        </p:txBody>
      </p:sp>
    </p:spTree>
    <p:extLst>
      <p:ext uri="{BB962C8B-B14F-4D97-AF65-F5344CB8AC3E}">
        <p14:creationId xmlns:p14="http://schemas.microsoft.com/office/powerpoint/2010/main" val="1843802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C47D109E-C010-5AF8-C939-A61DAA373A7B}"/>
            </a:ext>
          </a:extLst>
        </p:cNvPr>
        <p:cNvGrpSpPr/>
        <p:nvPr/>
      </p:nvGrpSpPr>
      <p:grpSpPr>
        <a:xfrm>
          <a:off x="0" y="0"/>
          <a:ext cx="0" cy="0"/>
          <a:chOff x="0" y="0"/>
          <a:chExt cx="0" cy="0"/>
        </a:xfrm>
      </p:grpSpPr>
      <p:pic>
        <p:nvPicPr>
          <p:cNvPr id="10" name="Picture 9" descr="A screen shot of a diagram&#10;&#10;AI-generated content may be incorrect.">
            <a:extLst>
              <a:ext uri="{FF2B5EF4-FFF2-40B4-BE49-F238E27FC236}">
                <a16:creationId xmlns:a16="http://schemas.microsoft.com/office/drawing/2014/main" id="{C36856E6-86AB-B453-443D-C793E6654650}"/>
              </a:ext>
            </a:extLst>
          </p:cNvPr>
          <p:cNvPicPr>
            <a:picLocks noChangeAspect="1"/>
          </p:cNvPicPr>
          <p:nvPr/>
        </p:nvPicPr>
        <p:blipFill>
          <a:blip r:embed="rId2"/>
          <a:stretch>
            <a:fillRect/>
          </a:stretch>
        </p:blipFill>
        <p:spPr>
          <a:xfrm>
            <a:off x="817874" y="826595"/>
            <a:ext cx="3016331" cy="5204809"/>
          </a:xfrm>
          <a:prstGeom prst="rect">
            <a:avLst/>
          </a:prstGeom>
        </p:spPr>
      </p:pic>
      <p:sp>
        <p:nvSpPr>
          <p:cNvPr id="4" name="TextBox 3">
            <a:extLst>
              <a:ext uri="{FF2B5EF4-FFF2-40B4-BE49-F238E27FC236}">
                <a16:creationId xmlns:a16="http://schemas.microsoft.com/office/drawing/2014/main" id="{021B2201-1F78-6515-572E-246BD76F0286}"/>
              </a:ext>
            </a:extLst>
          </p:cNvPr>
          <p:cNvSpPr txBox="1"/>
          <p:nvPr/>
        </p:nvSpPr>
        <p:spPr>
          <a:xfrm>
            <a:off x="431920" y="2782669"/>
            <a:ext cx="2576946" cy="646331"/>
          </a:xfrm>
          <a:prstGeom prst="rect">
            <a:avLst/>
          </a:prstGeom>
          <a:noFill/>
        </p:spPr>
        <p:txBody>
          <a:bodyPr wrap="square" rtlCol="0">
            <a:spAutoFit/>
          </a:bodyPr>
          <a:lstStyle/>
          <a:p>
            <a:pPr algn="ctr"/>
            <a:r>
              <a:rPr lang="en-US" b="1" dirty="0">
                <a:solidFill>
                  <a:srgbClr val="004052"/>
                </a:solidFill>
              </a:rPr>
              <a:t>INEQE</a:t>
            </a:r>
          </a:p>
          <a:p>
            <a:pPr algn="ctr"/>
            <a:r>
              <a:rPr lang="en-US" b="1" dirty="0">
                <a:solidFill>
                  <a:srgbClr val="004052"/>
                </a:solidFill>
              </a:rPr>
              <a:t>SAFEGUARDING AUDIT</a:t>
            </a:r>
          </a:p>
        </p:txBody>
      </p:sp>
      <p:sp>
        <p:nvSpPr>
          <p:cNvPr id="6" name="TextBox 5">
            <a:extLst>
              <a:ext uri="{FF2B5EF4-FFF2-40B4-BE49-F238E27FC236}">
                <a16:creationId xmlns:a16="http://schemas.microsoft.com/office/drawing/2014/main" id="{7A3A27B6-EABF-689A-1D63-37C73253797B}"/>
              </a:ext>
            </a:extLst>
          </p:cNvPr>
          <p:cNvSpPr txBox="1"/>
          <p:nvPr/>
        </p:nvSpPr>
        <p:spPr>
          <a:xfrm>
            <a:off x="431920" y="3429000"/>
            <a:ext cx="2576946" cy="369332"/>
          </a:xfrm>
          <a:prstGeom prst="rect">
            <a:avLst/>
          </a:prstGeom>
          <a:noFill/>
        </p:spPr>
        <p:txBody>
          <a:bodyPr wrap="square" rtlCol="0">
            <a:spAutoFit/>
          </a:bodyPr>
          <a:lstStyle/>
          <a:p>
            <a:pPr algn="ctr"/>
            <a:r>
              <a:rPr lang="en-US" dirty="0">
                <a:solidFill>
                  <a:srgbClr val="004052"/>
                </a:solidFill>
              </a:rPr>
              <a:t>7-minute briefing</a:t>
            </a:r>
          </a:p>
        </p:txBody>
      </p:sp>
      <p:sp>
        <p:nvSpPr>
          <p:cNvPr id="20" name="TextBox 19">
            <a:extLst>
              <a:ext uri="{FF2B5EF4-FFF2-40B4-BE49-F238E27FC236}">
                <a16:creationId xmlns:a16="http://schemas.microsoft.com/office/drawing/2014/main" id="{DD5301C6-B6B6-E3F2-AC75-36AAAB3EE4BB}"/>
              </a:ext>
            </a:extLst>
          </p:cNvPr>
          <p:cNvSpPr txBox="1"/>
          <p:nvPr/>
        </p:nvSpPr>
        <p:spPr>
          <a:xfrm>
            <a:off x="3195230" y="501068"/>
            <a:ext cx="4258473" cy="523220"/>
          </a:xfrm>
          <a:prstGeom prst="rect">
            <a:avLst/>
          </a:prstGeom>
          <a:noFill/>
        </p:spPr>
        <p:txBody>
          <a:bodyPr wrap="none" rtlCol="0">
            <a:spAutoFit/>
          </a:bodyPr>
          <a:lstStyle/>
          <a:p>
            <a:r>
              <a:rPr lang="en-US" sz="2800" b="1" dirty="0">
                <a:solidFill>
                  <a:srgbClr val="48A780">
                    <a:alpha val="20000"/>
                  </a:srgbClr>
                </a:solidFill>
              </a:rPr>
              <a:t>What is the INEQE Audit?</a:t>
            </a:r>
          </a:p>
        </p:txBody>
      </p:sp>
      <p:sp>
        <p:nvSpPr>
          <p:cNvPr id="21" name="TextBox 20">
            <a:extLst>
              <a:ext uri="{FF2B5EF4-FFF2-40B4-BE49-F238E27FC236}">
                <a16:creationId xmlns:a16="http://schemas.microsoft.com/office/drawing/2014/main" id="{4429724A-193D-3FC9-8AC9-19EB50AE8BD8}"/>
              </a:ext>
            </a:extLst>
          </p:cNvPr>
          <p:cNvSpPr txBox="1"/>
          <p:nvPr/>
        </p:nvSpPr>
        <p:spPr>
          <a:xfrm>
            <a:off x="3602449" y="1368740"/>
            <a:ext cx="2588850" cy="523220"/>
          </a:xfrm>
          <a:prstGeom prst="rect">
            <a:avLst/>
          </a:prstGeom>
          <a:noFill/>
        </p:spPr>
        <p:txBody>
          <a:bodyPr wrap="none" rtlCol="0">
            <a:spAutoFit/>
          </a:bodyPr>
          <a:lstStyle/>
          <a:p>
            <a:r>
              <a:rPr lang="en-US" sz="2800" b="1" dirty="0">
                <a:solidFill>
                  <a:srgbClr val="DF9551">
                    <a:alpha val="20000"/>
                  </a:srgbClr>
                </a:solidFill>
              </a:rPr>
              <a:t>Who is INEQE?</a:t>
            </a:r>
          </a:p>
        </p:txBody>
      </p:sp>
      <p:sp>
        <p:nvSpPr>
          <p:cNvPr id="22" name="TextBox 21">
            <a:extLst>
              <a:ext uri="{FF2B5EF4-FFF2-40B4-BE49-F238E27FC236}">
                <a16:creationId xmlns:a16="http://schemas.microsoft.com/office/drawing/2014/main" id="{3DEF8F2D-0486-8674-8444-EA18A1E01399}"/>
              </a:ext>
            </a:extLst>
          </p:cNvPr>
          <p:cNvSpPr txBox="1"/>
          <p:nvPr/>
        </p:nvSpPr>
        <p:spPr>
          <a:xfrm>
            <a:off x="4028584" y="2236413"/>
            <a:ext cx="2980303" cy="523220"/>
          </a:xfrm>
          <a:prstGeom prst="rect">
            <a:avLst/>
          </a:prstGeom>
          <a:noFill/>
        </p:spPr>
        <p:txBody>
          <a:bodyPr wrap="none" rtlCol="0">
            <a:spAutoFit/>
          </a:bodyPr>
          <a:lstStyle/>
          <a:p>
            <a:r>
              <a:rPr lang="en-US" sz="2800" b="1" dirty="0">
                <a:solidFill>
                  <a:srgbClr val="4A3358">
                    <a:alpha val="20000"/>
                  </a:srgbClr>
                </a:solidFill>
              </a:rPr>
              <a:t>Why do an audit?</a:t>
            </a:r>
          </a:p>
        </p:txBody>
      </p:sp>
      <p:sp>
        <p:nvSpPr>
          <p:cNvPr id="23" name="TextBox 22">
            <a:extLst>
              <a:ext uri="{FF2B5EF4-FFF2-40B4-BE49-F238E27FC236}">
                <a16:creationId xmlns:a16="http://schemas.microsoft.com/office/drawing/2014/main" id="{CE7C54B8-14AC-9BAA-33CD-510F67EB851F}"/>
              </a:ext>
            </a:extLst>
          </p:cNvPr>
          <p:cNvSpPr txBox="1"/>
          <p:nvPr/>
        </p:nvSpPr>
        <p:spPr>
          <a:xfrm>
            <a:off x="4411885" y="3168441"/>
            <a:ext cx="2722220" cy="523220"/>
          </a:xfrm>
          <a:prstGeom prst="rect">
            <a:avLst/>
          </a:prstGeom>
          <a:noFill/>
        </p:spPr>
        <p:txBody>
          <a:bodyPr wrap="none" rtlCol="0">
            <a:spAutoFit/>
          </a:bodyPr>
          <a:lstStyle/>
          <a:p>
            <a:r>
              <a:rPr lang="en-US" sz="2800" b="1" dirty="0">
                <a:solidFill>
                  <a:srgbClr val="7EB986">
                    <a:alpha val="20000"/>
                  </a:srgbClr>
                </a:solidFill>
              </a:rPr>
              <a:t>Where &amp; when?</a:t>
            </a:r>
          </a:p>
        </p:txBody>
      </p:sp>
      <p:sp>
        <p:nvSpPr>
          <p:cNvPr id="24" name="TextBox 23">
            <a:extLst>
              <a:ext uri="{FF2B5EF4-FFF2-40B4-BE49-F238E27FC236}">
                <a16:creationId xmlns:a16="http://schemas.microsoft.com/office/drawing/2014/main" id="{C4A5FE7F-F906-3F16-C1EE-7AB05BBEFE1D}"/>
              </a:ext>
            </a:extLst>
          </p:cNvPr>
          <p:cNvSpPr txBox="1"/>
          <p:nvPr/>
        </p:nvSpPr>
        <p:spPr>
          <a:xfrm>
            <a:off x="4028584" y="4098368"/>
            <a:ext cx="3400290" cy="523220"/>
          </a:xfrm>
          <a:prstGeom prst="rect">
            <a:avLst/>
          </a:prstGeom>
          <a:noFill/>
        </p:spPr>
        <p:txBody>
          <a:bodyPr wrap="none" rtlCol="0">
            <a:spAutoFit/>
          </a:bodyPr>
          <a:lstStyle/>
          <a:p>
            <a:r>
              <a:rPr lang="en-US" sz="2800" b="1" dirty="0">
                <a:solidFill>
                  <a:srgbClr val="5D99D2">
                    <a:alpha val="20000"/>
                  </a:srgbClr>
                </a:solidFill>
              </a:rPr>
              <a:t>What does it cover?</a:t>
            </a:r>
          </a:p>
        </p:txBody>
      </p:sp>
      <p:sp>
        <p:nvSpPr>
          <p:cNvPr id="25" name="TextBox 24">
            <a:extLst>
              <a:ext uri="{FF2B5EF4-FFF2-40B4-BE49-F238E27FC236}">
                <a16:creationId xmlns:a16="http://schemas.microsoft.com/office/drawing/2014/main" id="{B5F143FA-6E6F-E2AB-CFFB-2EFF63713EA8}"/>
              </a:ext>
            </a:extLst>
          </p:cNvPr>
          <p:cNvSpPr txBox="1"/>
          <p:nvPr/>
        </p:nvSpPr>
        <p:spPr>
          <a:xfrm>
            <a:off x="3602449" y="4966040"/>
            <a:ext cx="4400500" cy="523220"/>
          </a:xfrm>
          <a:prstGeom prst="rect">
            <a:avLst/>
          </a:prstGeom>
          <a:noFill/>
        </p:spPr>
        <p:txBody>
          <a:bodyPr wrap="none" rtlCol="0">
            <a:spAutoFit/>
          </a:bodyPr>
          <a:lstStyle/>
          <a:p>
            <a:r>
              <a:rPr lang="en-US" sz="2800" b="1" dirty="0">
                <a:solidFill>
                  <a:srgbClr val="D96E48"/>
                </a:solidFill>
              </a:rPr>
              <a:t>How will it be carried out?</a:t>
            </a:r>
          </a:p>
        </p:txBody>
      </p:sp>
      <p:sp>
        <p:nvSpPr>
          <p:cNvPr id="26" name="TextBox 25">
            <a:extLst>
              <a:ext uri="{FF2B5EF4-FFF2-40B4-BE49-F238E27FC236}">
                <a16:creationId xmlns:a16="http://schemas.microsoft.com/office/drawing/2014/main" id="{66299477-BF2F-11FF-CFC0-64D50185E33F}"/>
              </a:ext>
            </a:extLst>
          </p:cNvPr>
          <p:cNvSpPr txBox="1"/>
          <p:nvPr/>
        </p:nvSpPr>
        <p:spPr>
          <a:xfrm>
            <a:off x="3195230" y="5835815"/>
            <a:ext cx="2049857" cy="523220"/>
          </a:xfrm>
          <a:prstGeom prst="rect">
            <a:avLst/>
          </a:prstGeom>
          <a:noFill/>
        </p:spPr>
        <p:txBody>
          <a:bodyPr wrap="none" rtlCol="0">
            <a:spAutoFit/>
          </a:bodyPr>
          <a:lstStyle/>
          <a:p>
            <a:r>
              <a:rPr lang="en-US" sz="2800" b="1" dirty="0">
                <a:solidFill>
                  <a:srgbClr val="7ABC5C">
                    <a:alpha val="19540"/>
                  </a:srgbClr>
                </a:solidFill>
              </a:rPr>
              <a:t>Then what?</a:t>
            </a:r>
          </a:p>
        </p:txBody>
      </p:sp>
      <p:sp>
        <p:nvSpPr>
          <p:cNvPr id="5" name="Rectangle 4">
            <a:extLst>
              <a:ext uri="{FF2B5EF4-FFF2-40B4-BE49-F238E27FC236}">
                <a16:creationId xmlns:a16="http://schemas.microsoft.com/office/drawing/2014/main" id="{DEAED402-6AD9-F981-6DA2-D6C1B3085461}"/>
              </a:ext>
            </a:extLst>
          </p:cNvPr>
          <p:cNvSpPr/>
          <p:nvPr/>
        </p:nvSpPr>
        <p:spPr>
          <a:xfrm>
            <a:off x="8580628" y="0"/>
            <a:ext cx="3611371" cy="6858000"/>
          </a:xfrm>
          <a:prstGeom prst="rect">
            <a:avLst/>
          </a:prstGeom>
          <a:solidFill>
            <a:srgbClr val="D96E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8B7476B1-6087-66D8-E973-2D818408C9F0}"/>
              </a:ext>
            </a:extLst>
          </p:cNvPr>
          <p:cNvSpPr txBox="1"/>
          <p:nvPr/>
        </p:nvSpPr>
        <p:spPr>
          <a:xfrm>
            <a:off x="8984266" y="521562"/>
            <a:ext cx="2804094" cy="5632311"/>
          </a:xfrm>
          <a:prstGeom prst="rect">
            <a:avLst/>
          </a:prstGeom>
          <a:noFill/>
        </p:spPr>
        <p:txBody>
          <a:bodyPr wrap="square" rtlCol="0">
            <a:spAutoFit/>
          </a:bodyPr>
          <a:lstStyle/>
          <a:p>
            <a:r>
              <a:rPr lang="en-GB" sz="2000" dirty="0">
                <a:solidFill>
                  <a:schemeClr val="bg1"/>
                </a:solidFill>
              </a:rPr>
              <a:t>By sending INEQE lots of information and evidence  online by end November.</a:t>
            </a:r>
          </a:p>
          <a:p>
            <a:endParaRPr lang="en-GB" sz="2000" dirty="0">
              <a:solidFill>
                <a:schemeClr val="bg1"/>
              </a:solidFill>
            </a:endParaRPr>
          </a:p>
          <a:p>
            <a:r>
              <a:rPr lang="en-GB" sz="2000" dirty="0">
                <a:solidFill>
                  <a:schemeClr val="bg1"/>
                </a:solidFill>
              </a:rPr>
              <a:t>As well as through INEQE auditors undertaking: </a:t>
            </a:r>
          </a:p>
          <a:p>
            <a:pPr marL="342900" indent="-342900">
              <a:buFont typeface="Arial" panose="020B0604020202020204" pitchFamily="34" charset="0"/>
              <a:buChar char="•"/>
            </a:pPr>
            <a:r>
              <a:rPr lang="en-GB" sz="2000" dirty="0">
                <a:solidFill>
                  <a:schemeClr val="bg1"/>
                </a:solidFill>
              </a:rPr>
              <a:t>Discussions with individuals</a:t>
            </a:r>
          </a:p>
          <a:p>
            <a:pPr marL="342900" indent="-342900">
              <a:buFont typeface="Arial" panose="020B0604020202020204" pitchFamily="34" charset="0"/>
              <a:buChar char="•"/>
            </a:pPr>
            <a:r>
              <a:rPr lang="en-GB" sz="2000" dirty="0">
                <a:solidFill>
                  <a:schemeClr val="bg1"/>
                </a:solidFill>
              </a:rPr>
              <a:t>focus groups with staff and volunteers at differing levels confidential Surveys</a:t>
            </a:r>
          </a:p>
          <a:p>
            <a:pPr marL="342900" indent="-342900">
              <a:buFont typeface="Arial" panose="020B0604020202020204" pitchFamily="34" charset="0"/>
              <a:buChar char="•"/>
            </a:pPr>
            <a:r>
              <a:rPr lang="en-GB" sz="2000" dirty="0">
                <a:solidFill>
                  <a:schemeClr val="bg1"/>
                </a:solidFill>
              </a:rPr>
              <a:t>sent out on behalf of INEQE by the diocese and cathedral</a:t>
            </a:r>
          </a:p>
        </p:txBody>
      </p:sp>
    </p:spTree>
    <p:extLst>
      <p:ext uri="{BB962C8B-B14F-4D97-AF65-F5344CB8AC3E}">
        <p14:creationId xmlns:p14="http://schemas.microsoft.com/office/powerpoint/2010/main" val="3247499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2452B3D6-D68A-18E5-7598-EFE837565C3E}"/>
            </a:ext>
          </a:extLst>
        </p:cNvPr>
        <p:cNvGrpSpPr/>
        <p:nvPr/>
      </p:nvGrpSpPr>
      <p:grpSpPr>
        <a:xfrm>
          <a:off x="0" y="0"/>
          <a:ext cx="0" cy="0"/>
          <a:chOff x="0" y="0"/>
          <a:chExt cx="0" cy="0"/>
        </a:xfrm>
      </p:grpSpPr>
      <p:pic>
        <p:nvPicPr>
          <p:cNvPr id="10" name="Picture 9" descr="A screen shot of a diagram&#10;&#10;AI-generated content may be incorrect.">
            <a:extLst>
              <a:ext uri="{FF2B5EF4-FFF2-40B4-BE49-F238E27FC236}">
                <a16:creationId xmlns:a16="http://schemas.microsoft.com/office/drawing/2014/main" id="{AB270542-AE5B-CB22-516A-FD5235BB17C0}"/>
              </a:ext>
            </a:extLst>
          </p:cNvPr>
          <p:cNvPicPr>
            <a:picLocks noChangeAspect="1"/>
          </p:cNvPicPr>
          <p:nvPr/>
        </p:nvPicPr>
        <p:blipFill>
          <a:blip r:embed="rId2"/>
          <a:stretch>
            <a:fillRect/>
          </a:stretch>
        </p:blipFill>
        <p:spPr>
          <a:xfrm>
            <a:off x="817874" y="826595"/>
            <a:ext cx="3016331" cy="5204809"/>
          </a:xfrm>
          <a:prstGeom prst="rect">
            <a:avLst/>
          </a:prstGeom>
        </p:spPr>
      </p:pic>
      <p:sp>
        <p:nvSpPr>
          <p:cNvPr id="4" name="TextBox 3">
            <a:extLst>
              <a:ext uri="{FF2B5EF4-FFF2-40B4-BE49-F238E27FC236}">
                <a16:creationId xmlns:a16="http://schemas.microsoft.com/office/drawing/2014/main" id="{D844E3C8-6832-3B39-A059-DAB3893B5CA6}"/>
              </a:ext>
            </a:extLst>
          </p:cNvPr>
          <p:cNvSpPr txBox="1"/>
          <p:nvPr/>
        </p:nvSpPr>
        <p:spPr>
          <a:xfrm>
            <a:off x="431920" y="2782669"/>
            <a:ext cx="2576946" cy="646331"/>
          </a:xfrm>
          <a:prstGeom prst="rect">
            <a:avLst/>
          </a:prstGeom>
          <a:noFill/>
        </p:spPr>
        <p:txBody>
          <a:bodyPr wrap="square" rtlCol="0">
            <a:spAutoFit/>
          </a:bodyPr>
          <a:lstStyle/>
          <a:p>
            <a:pPr algn="ctr"/>
            <a:r>
              <a:rPr lang="en-US" b="1" dirty="0">
                <a:solidFill>
                  <a:srgbClr val="004052"/>
                </a:solidFill>
              </a:rPr>
              <a:t>INEQE</a:t>
            </a:r>
          </a:p>
          <a:p>
            <a:pPr algn="ctr"/>
            <a:r>
              <a:rPr lang="en-US" b="1" dirty="0">
                <a:solidFill>
                  <a:srgbClr val="004052"/>
                </a:solidFill>
              </a:rPr>
              <a:t>SAFEGUARDING AUDIT</a:t>
            </a:r>
          </a:p>
        </p:txBody>
      </p:sp>
      <p:sp>
        <p:nvSpPr>
          <p:cNvPr id="6" name="TextBox 5">
            <a:extLst>
              <a:ext uri="{FF2B5EF4-FFF2-40B4-BE49-F238E27FC236}">
                <a16:creationId xmlns:a16="http://schemas.microsoft.com/office/drawing/2014/main" id="{93B60291-49FD-E2ED-519A-4BF76D9BE2A4}"/>
              </a:ext>
            </a:extLst>
          </p:cNvPr>
          <p:cNvSpPr txBox="1"/>
          <p:nvPr/>
        </p:nvSpPr>
        <p:spPr>
          <a:xfrm>
            <a:off x="431920" y="3429000"/>
            <a:ext cx="2576946" cy="369332"/>
          </a:xfrm>
          <a:prstGeom prst="rect">
            <a:avLst/>
          </a:prstGeom>
          <a:noFill/>
        </p:spPr>
        <p:txBody>
          <a:bodyPr wrap="square" rtlCol="0">
            <a:spAutoFit/>
          </a:bodyPr>
          <a:lstStyle/>
          <a:p>
            <a:pPr algn="ctr"/>
            <a:r>
              <a:rPr lang="en-US" dirty="0">
                <a:solidFill>
                  <a:srgbClr val="004052"/>
                </a:solidFill>
              </a:rPr>
              <a:t>7-minute briefing</a:t>
            </a:r>
          </a:p>
        </p:txBody>
      </p:sp>
      <p:sp>
        <p:nvSpPr>
          <p:cNvPr id="20" name="TextBox 19">
            <a:extLst>
              <a:ext uri="{FF2B5EF4-FFF2-40B4-BE49-F238E27FC236}">
                <a16:creationId xmlns:a16="http://schemas.microsoft.com/office/drawing/2014/main" id="{18979BE5-8C06-DC29-7ABD-09FF2021CCD1}"/>
              </a:ext>
            </a:extLst>
          </p:cNvPr>
          <p:cNvSpPr txBox="1"/>
          <p:nvPr/>
        </p:nvSpPr>
        <p:spPr>
          <a:xfrm>
            <a:off x="3195230" y="501068"/>
            <a:ext cx="4258473" cy="523220"/>
          </a:xfrm>
          <a:prstGeom prst="rect">
            <a:avLst/>
          </a:prstGeom>
          <a:noFill/>
        </p:spPr>
        <p:txBody>
          <a:bodyPr wrap="none" rtlCol="0">
            <a:spAutoFit/>
          </a:bodyPr>
          <a:lstStyle/>
          <a:p>
            <a:r>
              <a:rPr lang="en-US" sz="2800" b="1" dirty="0">
                <a:solidFill>
                  <a:srgbClr val="48A780">
                    <a:alpha val="20000"/>
                  </a:srgbClr>
                </a:solidFill>
              </a:rPr>
              <a:t>What is the INEQE Audit?</a:t>
            </a:r>
          </a:p>
        </p:txBody>
      </p:sp>
      <p:sp>
        <p:nvSpPr>
          <p:cNvPr id="21" name="TextBox 20">
            <a:extLst>
              <a:ext uri="{FF2B5EF4-FFF2-40B4-BE49-F238E27FC236}">
                <a16:creationId xmlns:a16="http://schemas.microsoft.com/office/drawing/2014/main" id="{8608F2E6-40C7-9CB5-BB46-25FA007A3E18}"/>
              </a:ext>
            </a:extLst>
          </p:cNvPr>
          <p:cNvSpPr txBox="1"/>
          <p:nvPr/>
        </p:nvSpPr>
        <p:spPr>
          <a:xfrm>
            <a:off x="3602449" y="1368740"/>
            <a:ext cx="2588850" cy="523220"/>
          </a:xfrm>
          <a:prstGeom prst="rect">
            <a:avLst/>
          </a:prstGeom>
          <a:noFill/>
        </p:spPr>
        <p:txBody>
          <a:bodyPr wrap="none" rtlCol="0">
            <a:spAutoFit/>
          </a:bodyPr>
          <a:lstStyle/>
          <a:p>
            <a:r>
              <a:rPr lang="en-US" sz="2800" b="1" dirty="0">
                <a:solidFill>
                  <a:srgbClr val="DF9551">
                    <a:alpha val="20000"/>
                  </a:srgbClr>
                </a:solidFill>
              </a:rPr>
              <a:t>Who is INEQE?</a:t>
            </a:r>
          </a:p>
        </p:txBody>
      </p:sp>
      <p:sp>
        <p:nvSpPr>
          <p:cNvPr id="22" name="TextBox 21">
            <a:extLst>
              <a:ext uri="{FF2B5EF4-FFF2-40B4-BE49-F238E27FC236}">
                <a16:creationId xmlns:a16="http://schemas.microsoft.com/office/drawing/2014/main" id="{5D7E8888-DF29-E721-260A-DEA7CDDBCFCA}"/>
              </a:ext>
            </a:extLst>
          </p:cNvPr>
          <p:cNvSpPr txBox="1"/>
          <p:nvPr/>
        </p:nvSpPr>
        <p:spPr>
          <a:xfrm>
            <a:off x="4028584" y="2236413"/>
            <a:ext cx="2980303" cy="523220"/>
          </a:xfrm>
          <a:prstGeom prst="rect">
            <a:avLst/>
          </a:prstGeom>
          <a:noFill/>
        </p:spPr>
        <p:txBody>
          <a:bodyPr wrap="none" rtlCol="0">
            <a:spAutoFit/>
          </a:bodyPr>
          <a:lstStyle/>
          <a:p>
            <a:r>
              <a:rPr lang="en-US" sz="2800" b="1" dirty="0">
                <a:solidFill>
                  <a:srgbClr val="4A3358">
                    <a:alpha val="20000"/>
                  </a:srgbClr>
                </a:solidFill>
              </a:rPr>
              <a:t>Why do an audit?</a:t>
            </a:r>
          </a:p>
        </p:txBody>
      </p:sp>
      <p:sp>
        <p:nvSpPr>
          <p:cNvPr id="23" name="TextBox 22">
            <a:extLst>
              <a:ext uri="{FF2B5EF4-FFF2-40B4-BE49-F238E27FC236}">
                <a16:creationId xmlns:a16="http://schemas.microsoft.com/office/drawing/2014/main" id="{2DD81A50-DB47-45E9-A6BC-BD9ED18E811F}"/>
              </a:ext>
            </a:extLst>
          </p:cNvPr>
          <p:cNvSpPr txBox="1"/>
          <p:nvPr/>
        </p:nvSpPr>
        <p:spPr>
          <a:xfrm>
            <a:off x="4411885" y="3168441"/>
            <a:ext cx="2722220" cy="523220"/>
          </a:xfrm>
          <a:prstGeom prst="rect">
            <a:avLst/>
          </a:prstGeom>
          <a:noFill/>
        </p:spPr>
        <p:txBody>
          <a:bodyPr wrap="none" rtlCol="0">
            <a:spAutoFit/>
          </a:bodyPr>
          <a:lstStyle/>
          <a:p>
            <a:r>
              <a:rPr lang="en-US" sz="2800" b="1" dirty="0">
                <a:solidFill>
                  <a:srgbClr val="7EB986">
                    <a:alpha val="20000"/>
                  </a:srgbClr>
                </a:solidFill>
              </a:rPr>
              <a:t>Where &amp; when?</a:t>
            </a:r>
          </a:p>
        </p:txBody>
      </p:sp>
      <p:sp>
        <p:nvSpPr>
          <p:cNvPr id="24" name="TextBox 23">
            <a:extLst>
              <a:ext uri="{FF2B5EF4-FFF2-40B4-BE49-F238E27FC236}">
                <a16:creationId xmlns:a16="http://schemas.microsoft.com/office/drawing/2014/main" id="{61CEEA0A-4354-F467-E318-391AE6AC5A32}"/>
              </a:ext>
            </a:extLst>
          </p:cNvPr>
          <p:cNvSpPr txBox="1"/>
          <p:nvPr/>
        </p:nvSpPr>
        <p:spPr>
          <a:xfrm>
            <a:off x="4028584" y="4098368"/>
            <a:ext cx="3400290" cy="523220"/>
          </a:xfrm>
          <a:prstGeom prst="rect">
            <a:avLst/>
          </a:prstGeom>
          <a:noFill/>
        </p:spPr>
        <p:txBody>
          <a:bodyPr wrap="none" rtlCol="0">
            <a:spAutoFit/>
          </a:bodyPr>
          <a:lstStyle/>
          <a:p>
            <a:r>
              <a:rPr lang="en-US" sz="2800" b="1" dirty="0">
                <a:solidFill>
                  <a:srgbClr val="5D99D2">
                    <a:alpha val="20000"/>
                  </a:srgbClr>
                </a:solidFill>
              </a:rPr>
              <a:t>What does it cover?</a:t>
            </a:r>
          </a:p>
        </p:txBody>
      </p:sp>
      <p:sp>
        <p:nvSpPr>
          <p:cNvPr id="25" name="TextBox 24">
            <a:extLst>
              <a:ext uri="{FF2B5EF4-FFF2-40B4-BE49-F238E27FC236}">
                <a16:creationId xmlns:a16="http://schemas.microsoft.com/office/drawing/2014/main" id="{B143CEF0-1F99-D226-B22A-36062A44B5AF}"/>
              </a:ext>
            </a:extLst>
          </p:cNvPr>
          <p:cNvSpPr txBox="1"/>
          <p:nvPr/>
        </p:nvSpPr>
        <p:spPr>
          <a:xfrm>
            <a:off x="3602449" y="4966040"/>
            <a:ext cx="4400500" cy="523220"/>
          </a:xfrm>
          <a:prstGeom prst="rect">
            <a:avLst/>
          </a:prstGeom>
          <a:noFill/>
        </p:spPr>
        <p:txBody>
          <a:bodyPr wrap="none" rtlCol="0">
            <a:spAutoFit/>
          </a:bodyPr>
          <a:lstStyle/>
          <a:p>
            <a:r>
              <a:rPr lang="en-US" sz="2800" b="1" dirty="0">
                <a:solidFill>
                  <a:srgbClr val="D96E48">
                    <a:alpha val="20000"/>
                  </a:srgbClr>
                </a:solidFill>
              </a:rPr>
              <a:t>How will it be carried out?</a:t>
            </a:r>
          </a:p>
        </p:txBody>
      </p:sp>
      <p:sp>
        <p:nvSpPr>
          <p:cNvPr id="26" name="TextBox 25">
            <a:extLst>
              <a:ext uri="{FF2B5EF4-FFF2-40B4-BE49-F238E27FC236}">
                <a16:creationId xmlns:a16="http://schemas.microsoft.com/office/drawing/2014/main" id="{97C65973-593D-66C5-A518-19FA3DAD37F8}"/>
              </a:ext>
            </a:extLst>
          </p:cNvPr>
          <p:cNvSpPr txBox="1"/>
          <p:nvPr/>
        </p:nvSpPr>
        <p:spPr>
          <a:xfrm>
            <a:off x="3195230" y="5835815"/>
            <a:ext cx="2049857" cy="523220"/>
          </a:xfrm>
          <a:prstGeom prst="rect">
            <a:avLst/>
          </a:prstGeom>
          <a:noFill/>
        </p:spPr>
        <p:txBody>
          <a:bodyPr wrap="none" rtlCol="0">
            <a:spAutoFit/>
          </a:bodyPr>
          <a:lstStyle/>
          <a:p>
            <a:r>
              <a:rPr lang="en-US" sz="2800" b="1" dirty="0">
                <a:solidFill>
                  <a:srgbClr val="7ABC5C"/>
                </a:solidFill>
              </a:rPr>
              <a:t>Then what?</a:t>
            </a:r>
          </a:p>
        </p:txBody>
      </p:sp>
      <p:sp>
        <p:nvSpPr>
          <p:cNvPr id="5" name="Rectangle 4">
            <a:extLst>
              <a:ext uri="{FF2B5EF4-FFF2-40B4-BE49-F238E27FC236}">
                <a16:creationId xmlns:a16="http://schemas.microsoft.com/office/drawing/2014/main" id="{6FAC4079-C720-42DE-84DB-572097C3D215}"/>
              </a:ext>
            </a:extLst>
          </p:cNvPr>
          <p:cNvSpPr/>
          <p:nvPr/>
        </p:nvSpPr>
        <p:spPr>
          <a:xfrm>
            <a:off x="8580628" y="0"/>
            <a:ext cx="3611371" cy="6858000"/>
          </a:xfrm>
          <a:prstGeom prst="rect">
            <a:avLst/>
          </a:prstGeom>
          <a:solidFill>
            <a:srgbClr val="7ABC5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DEC4711B-3821-6EF7-BD67-6E9F35A68AE3}"/>
              </a:ext>
            </a:extLst>
          </p:cNvPr>
          <p:cNvSpPr txBox="1"/>
          <p:nvPr/>
        </p:nvSpPr>
        <p:spPr>
          <a:xfrm>
            <a:off x="8984266" y="521562"/>
            <a:ext cx="2804094" cy="5940088"/>
          </a:xfrm>
          <a:prstGeom prst="rect">
            <a:avLst/>
          </a:prstGeom>
          <a:noFill/>
        </p:spPr>
        <p:txBody>
          <a:bodyPr wrap="square" rtlCol="0">
            <a:spAutoFit/>
          </a:bodyPr>
          <a:lstStyle/>
          <a:p>
            <a:r>
              <a:rPr lang="en-GB" sz="1900" dirty="0">
                <a:solidFill>
                  <a:schemeClr val="bg1"/>
                </a:solidFill>
              </a:rPr>
              <a:t>The audit will identify strengths and progress and those areas where practice could be reinforced or improved. These findings along with INEQE’s recommendations will be shared in a report published in February 2026. The recommendations will be developed into a time sensitive action plans and will be shared widely to allow everyone to progress the safeguarding journey; this will be overseen by DSAP and Chapter. </a:t>
            </a:r>
          </a:p>
        </p:txBody>
      </p:sp>
    </p:spTree>
    <p:extLst>
      <p:ext uri="{BB962C8B-B14F-4D97-AF65-F5344CB8AC3E}">
        <p14:creationId xmlns:p14="http://schemas.microsoft.com/office/powerpoint/2010/main" val="2636037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BE9B6058-7298-F55E-55E7-B41A19613F86}"/>
            </a:ext>
          </a:extLst>
        </p:cNvPr>
        <p:cNvGrpSpPr/>
        <p:nvPr/>
      </p:nvGrpSpPr>
      <p:grpSpPr>
        <a:xfrm>
          <a:off x="0" y="0"/>
          <a:ext cx="0" cy="0"/>
          <a:chOff x="0" y="0"/>
          <a:chExt cx="0" cy="0"/>
        </a:xfrm>
      </p:grpSpPr>
      <p:pic>
        <p:nvPicPr>
          <p:cNvPr id="10" name="Picture 9" descr="A screen shot of a diagram&#10;&#10;AI-generated content may be incorrect.">
            <a:extLst>
              <a:ext uri="{FF2B5EF4-FFF2-40B4-BE49-F238E27FC236}">
                <a16:creationId xmlns:a16="http://schemas.microsoft.com/office/drawing/2014/main" id="{1FC9DBC0-F48E-2EB6-6177-389E703C71F2}"/>
              </a:ext>
            </a:extLst>
          </p:cNvPr>
          <p:cNvPicPr>
            <a:picLocks noChangeAspect="1"/>
          </p:cNvPicPr>
          <p:nvPr/>
        </p:nvPicPr>
        <p:blipFill>
          <a:blip r:embed="rId2"/>
          <a:stretch>
            <a:fillRect/>
          </a:stretch>
        </p:blipFill>
        <p:spPr>
          <a:xfrm>
            <a:off x="817874" y="826595"/>
            <a:ext cx="3016331" cy="5204809"/>
          </a:xfrm>
          <a:prstGeom prst="rect">
            <a:avLst/>
          </a:prstGeom>
        </p:spPr>
      </p:pic>
      <p:sp>
        <p:nvSpPr>
          <p:cNvPr id="4" name="TextBox 3">
            <a:extLst>
              <a:ext uri="{FF2B5EF4-FFF2-40B4-BE49-F238E27FC236}">
                <a16:creationId xmlns:a16="http://schemas.microsoft.com/office/drawing/2014/main" id="{92FCD386-6F5B-0EEE-F5E2-BE2B0B3EAB37}"/>
              </a:ext>
            </a:extLst>
          </p:cNvPr>
          <p:cNvSpPr txBox="1"/>
          <p:nvPr/>
        </p:nvSpPr>
        <p:spPr>
          <a:xfrm>
            <a:off x="431920" y="2782669"/>
            <a:ext cx="2576946" cy="646331"/>
          </a:xfrm>
          <a:prstGeom prst="rect">
            <a:avLst/>
          </a:prstGeom>
          <a:noFill/>
        </p:spPr>
        <p:txBody>
          <a:bodyPr wrap="square" rtlCol="0">
            <a:spAutoFit/>
          </a:bodyPr>
          <a:lstStyle/>
          <a:p>
            <a:pPr algn="ctr"/>
            <a:r>
              <a:rPr lang="en-US" b="1" dirty="0">
                <a:solidFill>
                  <a:srgbClr val="004052"/>
                </a:solidFill>
              </a:rPr>
              <a:t>INEQE</a:t>
            </a:r>
          </a:p>
          <a:p>
            <a:pPr algn="ctr"/>
            <a:r>
              <a:rPr lang="en-US" b="1" dirty="0">
                <a:solidFill>
                  <a:srgbClr val="004052"/>
                </a:solidFill>
              </a:rPr>
              <a:t>SAFEGUARDING AUDIT</a:t>
            </a:r>
          </a:p>
        </p:txBody>
      </p:sp>
      <p:sp>
        <p:nvSpPr>
          <p:cNvPr id="6" name="TextBox 5">
            <a:extLst>
              <a:ext uri="{FF2B5EF4-FFF2-40B4-BE49-F238E27FC236}">
                <a16:creationId xmlns:a16="http://schemas.microsoft.com/office/drawing/2014/main" id="{DEF30C67-9427-7A2C-772E-F1B0B2F5105B}"/>
              </a:ext>
            </a:extLst>
          </p:cNvPr>
          <p:cNvSpPr txBox="1"/>
          <p:nvPr/>
        </p:nvSpPr>
        <p:spPr>
          <a:xfrm>
            <a:off x="431920" y="3429000"/>
            <a:ext cx="2576946" cy="369332"/>
          </a:xfrm>
          <a:prstGeom prst="rect">
            <a:avLst/>
          </a:prstGeom>
          <a:noFill/>
        </p:spPr>
        <p:txBody>
          <a:bodyPr wrap="square" rtlCol="0">
            <a:spAutoFit/>
          </a:bodyPr>
          <a:lstStyle/>
          <a:p>
            <a:pPr algn="ctr"/>
            <a:r>
              <a:rPr lang="en-US" dirty="0">
                <a:solidFill>
                  <a:srgbClr val="004052"/>
                </a:solidFill>
              </a:rPr>
              <a:t>7-minute briefing</a:t>
            </a:r>
          </a:p>
        </p:txBody>
      </p:sp>
      <p:sp>
        <p:nvSpPr>
          <p:cNvPr id="20" name="TextBox 19">
            <a:extLst>
              <a:ext uri="{FF2B5EF4-FFF2-40B4-BE49-F238E27FC236}">
                <a16:creationId xmlns:a16="http://schemas.microsoft.com/office/drawing/2014/main" id="{CD719205-F3DF-F555-751A-00CB74DE33A8}"/>
              </a:ext>
            </a:extLst>
          </p:cNvPr>
          <p:cNvSpPr txBox="1"/>
          <p:nvPr/>
        </p:nvSpPr>
        <p:spPr>
          <a:xfrm>
            <a:off x="3195230" y="501068"/>
            <a:ext cx="4258473" cy="523220"/>
          </a:xfrm>
          <a:prstGeom prst="rect">
            <a:avLst/>
          </a:prstGeom>
          <a:noFill/>
        </p:spPr>
        <p:txBody>
          <a:bodyPr wrap="none" rtlCol="0">
            <a:spAutoFit/>
          </a:bodyPr>
          <a:lstStyle/>
          <a:p>
            <a:r>
              <a:rPr lang="en-US" sz="2800" b="1" dirty="0">
                <a:solidFill>
                  <a:srgbClr val="48A780"/>
                </a:solidFill>
              </a:rPr>
              <a:t>What is the INEQE Audit?</a:t>
            </a:r>
          </a:p>
        </p:txBody>
      </p:sp>
      <p:sp>
        <p:nvSpPr>
          <p:cNvPr id="21" name="TextBox 20">
            <a:extLst>
              <a:ext uri="{FF2B5EF4-FFF2-40B4-BE49-F238E27FC236}">
                <a16:creationId xmlns:a16="http://schemas.microsoft.com/office/drawing/2014/main" id="{B1BE69E6-68FF-F702-F5EF-E6CC7DFBFC16}"/>
              </a:ext>
            </a:extLst>
          </p:cNvPr>
          <p:cNvSpPr txBox="1"/>
          <p:nvPr/>
        </p:nvSpPr>
        <p:spPr>
          <a:xfrm>
            <a:off x="3602449" y="1368740"/>
            <a:ext cx="2588850" cy="523220"/>
          </a:xfrm>
          <a:prstGeom prst="rect">
            <a:avLst/>
          </a:prstGeom>
          <a:noFill/>
        </p:spPr>
        <p:txBody>
          <a:bodyPr wrap="none" rtlCol="0">
            <a:spAutoFit/>
          </a:bodyPr>
          <a:lstStyle/>
          <a:p>
            <a:r>
              <a:rPr lang="en-US" sz="2800" b="1" dirty="0">
                <a:solidFill>
                  <a:srgbClr val="DF9551"/>
                </a:solidFill>
              </a:rPr>
              <a:t>Who is INEQE?</a:t>
            </a:r>
          </a:p>
        </p:txBody>
      </p:sp>
      <p:sp>
        <p:nvSpPr>
          <p:cNvPr id="22" name="TextBox 21">
            <a:extLst>
              <a:ext uri="{FF2B5EF4-FFF2-40B4-BE49-F238E27FC236}">
                <a16:creationId xmlns:a16="http://schemas.microsoft.com/office/drawing/2014/main" id="{A7C84220-1F18-1B0D-DE7E-308A4E15722F}"/>
              </a:ext>
            </a:extLst>
          </p:cNvPr>
          <p:cNvSpPr txBox="1"/>
          <p:nvPr/>
        </p:nvSpPr>
        <p:spPr>
          <a:xfrm>
            <a:off x="4028584" y="2236413"/>
            <a:ext cx="2980303" cy="523220"/>
          </a:xfrm>
          <a:prstGeom prst="rect">
            <a:avLst/>
          </a:prstGeom>
          <a:noFill/>
        </p:spPr>
        <p:txBody>
          <a:bodyPr wrap="none" rtlCol="0">
            <a:spAutoFit/>
          </a:bodyPr>
          <a:lstStyle/>
          <a:p>
            <a:r>
              <a:rPr lang="en-US" sz="2800" b="1" dirty="0">
                <a:solidFill>
                  <a:srgbClr val="4A3358"/>
                </a:solidFill>
              </a:rPr>
              <a:t>Why do an audit?</a:t>
            </a:r>
          </a:p>
        </p:txBody>
      </p:sp>
      <p:sp>
        <p:nvSpPr>
          <p:cNvPr id="23" name="TextBox 22">
            <a:extLst>
              <a:ext uri="{FF2B5EF4-FFF2-40B4-BE49-F238E27FC236}">
                <a16:creationId xmlns:a16="http://schemas.microsoft.com/office/drawing/2014/main" id="{11CCFC1E-6998-8319-7995-4FA699A6B4CF}"/>
              </a:ext>
            </a:extLst>
          </p:cNvPr>
          <p:cNvSpPr txBox="1"/>
          <p:nvPr/>
        </p:nvSpPr>
        <p:spPr>
          <a:xfrm>
            <a:off x="4411885" y="3168441"/>
            <a:ext cx="2722220" cy="523220"/>
          </a:xfrm>
          <a:prstGeom prst="rect">
            <a:avLst/>
          </a:prstGeom>
          <a:noFill/>
        </p:spPr>
        <p:txBody>
          <a:bodyPr wrap="none" rtlCol="0">
            <a:spAutoFit/>
          </a:bodyPr>
          <a:lstStyle/>
          <a:p>
            <a:r>
              <a:rPr lang="en-US" sz="2800" b="1" dirty="0">
                <a:solidFill>
                  <a:srgbClr val="7EB986"/>
                </a:solidFill>
              </a:rPr>
              <a:t>Where &amp; when?</a:t>
            </a:r>
          </a:p>
        </p:txBody>
      </p:sp>
      <p:sp>
        <p:nvSpPr>
          <p:cNvPr id="24" name="TextBox 23">
            <a:extLst>
              <a:ext uri="{FF2B5EF4-FFF2-40B4-BE49-F238E27FC236}">
                <a16:creationId xmlns:a16="http://schemas.microsoft.com/office/drawing/2014/main" id="{46A25D3E-2759-B783-70BC-E1CA6D261901}"/>
              </a:ext>
            </a:extLst>
          </p:cNvPr>
          <p:cNvSpPr txBox="1"/>
          <p:nvPr/>
        </p:nvSpPr>
        <p:spPr>
          <a:xfrm>
            <a:off x="4028584" y="4098368"/>
            <a:ext cx="3400290" cy="523220"/>
          </a:xfrm>
          <a:prstGeom prst="rect">
            <a:avLst/>
          </a:prstGeom>
          <a:noFill/>
        </p:spPr>
        <p:txBody>
          <a:bodyPr wrap="none" rtlCol="0">
            <a:spAutoFit/>
          </a:bodyPr>
          <a:lstStyle/>
          <a:p>
            <a:r>
              <a:rPr lang="en-US" sz="2800" b="1" dirty="0">
                <a:solidFill>
                  <a:srgbClr val="5D99D2"/>
                </a:solidFill>
              </a:rPr>
              <a:t>What does it cover?</a:t>
            </a:r>
          </a:p>
        </p:txBody>
      </p:sp>
      <p:sp>
        <p:nvSpPr>
          <p:cNvPr id="25" name="TextBox 24">
            <a:extLst>
              <a:ext uri="{FF2B5EF4-FFF2-40B4-BE49-F238E27FC236}">
                <a16:creationId xmlns:a16="http://schemas.microsoft.com/office/drawing/2014/main" id="{3C831FE2-D2F2-9A27-6E11-A6BA47E5E980}"/>
              </a:ext>
            </a:extLst>
          </p:cNvPr>
          <p:cNvSpPr txBox="1"/>
          <p:nvPr/>
        </p:nvSpPr>
        <p:spPr>
          <a:xfrm>
            <a:off x="3602449" y="4966040"/>
            <a:ext cx="4400500" cy="523220"/>
          </a:xfrm>
          <a:prstGeom prst="rect">
            <a:avLst/>
          </a:prstGeom>
          <a:noFill/>
        </p:spPr>
        <p:txBody>
          <a:bodyPr wrap="none" rtlCol="0">
            <a:spAutoFit/>
          </a:bodyPr>
          <a:lstStyle/>
          <a:p>
            <a:r>
              <a:rPr lang="en-US" sz="2800" b="1" dirty="0">
                <a:solidFill>
                  <a:srgbClr val="D96E48"/>
                </a:solidFill>
              </a:rPr>
              <a:t>How will it be carried out?</a:t>
            </a:r>
          </a:p>
        </p:txBody>
      </p:sp>
      <p:sp>
        <p:nvSpPr>
          <p:cNvPr id="26" name="TextBox 25">
            <a:extLst>
              <a:ext uri="{FF2B5EF4-FFF2-40B4-BE49-F238E27FC236}">
                <a16:creationId xmlns:a16="http://schemas.microsoft.com/office/drawing/2014/main" id="{9E2E7473-6580-D8F9-B385-E1944E3578BA}"/>
              </a:ext>
            </a:extLst>
          </p:cNvPr>
          <p:cNvSpPr txBox="1"/>
          <p:nvPr/>
        </p:nvSpPr>
        <p:spPr>
          <a:xfrm>
            <a:off x="3195230" y="5835815"/>
            <a:ext cx="2049857" cy="523220"/>
          </a:xfrm>
          <a:prstGeom prst="rect">
            <a:avLst/>
          </a:prstGeom>
          <a:noFill/>
        </p:spPr>
        <p:txBody>
          <a:bodyPr wrap="none" rtlCol="0">
            <a:spAutoFit/>
          </a:bodyPr>
          <a:lstStyle/>
          <a:p>
            <a:r>
              <a:rPr lang="en-US" sz="2800" b="1" dirty="0">
                <a:solidFill>
                  <a:srgbClr val="7ABC5C"/>
                </a:solidFill>
              </a:rPr>
              <a:t>Then what?</a:t>
            </a:r>
          </a:p>
        </p:txBody>
      </p:sp>
    </p:spTree>
    <p:extLst>
      <p:ext uri="{BB962C8B-B14F-4D97-AF65-F5344CB8AC3E}">
        <p14:creationId xmlns:p14="http://schemas.microsoft.com/office/powerpoint/2010/main" val="2872664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b353efe-ccc3-4b52-8811-2f78172ec112" xsi:nil="true"/>
    <lcf76f155ced4ddcb4097134ff3c332f xmlns="51b5c887-9992-4c6e-87f0-f4f379578f3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9DEA30FD47A1B4FBAD7C2FDB62B63D1" ma:contentTypeVersion="18" ma:contentTypeDescription="Create a new document." ma:contentTypeScope="" ma:versionID="0f9d1f16ff28fee36c2313129d5991ed">
  <xsd:schema xmlns:xsd="http://www.w3.org/2001/XMLSchema" xmlns:xs="http://www.w3.org/2001/XMLSchema" xmlns:p="http://schemas.microsoft.com/office/2006/metadata/properties" xmlns:ns2="51b5c887-9992-4c6e-87f0-f4f379578f3f" xmlns:ns3="5b353efe-ccc3-4b52-8811-2f78172ec112" targetNamespace="http://schemas.microsoft.com/office/2006/metadata/properties" ma:root="true" ma:fieldsID="84f572aad2623bb995a2573d4a23da8b" ns2:_="" ns3:_="">
    <xsd:import namespace="51b5c887-9992-4c6e-87f0-f4f379578f3f"/>
    <xsd:import namespace="5b353efe-ccc3-4b52-8811-2f78172ec11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b5c887-9992-4c6e-87f0-f4f379578f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c62cb87-9d72-45e0-815b-4e9b0b29126e"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b353efe-ccc3-4b52-8811-2f78172ec11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3335d4e-e971-42ad-80e6-c1f762c1c800}" ma:internalName="TaxCatchAll" ma:showField="CatchAllData" ma:web="5b353efe-ccc3-4b52-8811-2f78172ec11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80053B3-D6DD-469F-AE6D-5248BC6B3A4D}">
  <ds:schemaRefs>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 ds:uri="http://purl.org/dc/elements/1.1/"/>
    <ds:schemaRef ds:uri="http://purl.org/dc/terms/"/>
    <ds:schemaRef ds:uri="5b353efe-ccc3-4b52-8811-2f78172ec112"/>
    <ds:schemaRef ds:uri="51b5c887-9992-4c6e-87f0-f4f379578f3f"/>
    <ds:schemaRef ds:uri="http://purl.org/dc/dcmitype/"/>
  </ds:schemaRefs>
</ds:datastoreItem>
</file>

<file path=customXml/itemProps2.xml><?xml version="1.0" encoding="utf-8"?>
<ds:datastoreItem xmlns:ds="http://schemas.openxmlformats.org/officeDocument/2006/customXml" ds:itemID="{D15AA41B-8055-4482-B650-922B7642899C}">
  <ds:schemaRefs>
    <ds:schemaRef ds:uri="http://schemas.microsoft.com/sharepoint/v3/contenttype/forms"/>
  </ds:schemaRefs>
</ds:datastoreItem>
</file>

<file path=customXml/itemProps3.xml><?xml version="1.0" encoding="utf-8"?>
<ds:datastoreItem xmlns:ds="http://schemas.openxmlformats.org/officeDocument/2006/customXml" ds:itemID="{6FA78C8B-1E3F-438A-AEBB-22DFDD8361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b5c887-9992-4c6e-87f0-f4f379578f3f"/>
    <ds:schemaRef ds:uri="5b353efe-ccc3-4b52-8811-2f78172ec1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1413</TotalTime>
  <Words>740</Words>
  <Application>Microsoft Macintosh PowerPoint</Application>
  <PresentationFormat>Widescreen</PresentationFormat>
  <Paragraphs>115</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Laura Frank</dc:creator>
  <cp:lastModifiedBy>Laura Frank</cp:lastModifiedBy>
  <cp:revision>1</cp:revision>
  <dcterms:created xsi:type="dcterms:W3CDTF">2025-06-25T11:12:14Z</dcterms:created>
  <dcterms:modified xsi:type="dcterms:W3CDTF">2025-07-07T11:21:38Z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0x01010089DEA30FD47A1B4FBAD7C2FDB62B63D1</vt:lpwstr>
  </property>
  <property fmtid="{D5CDD505-2E9C-101B-9397-08002B2CF9AE}" pid="3" name="MediaServiceImageTags">
    <vt:lpwstr/>
  </property>
</Properties>
</file>